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53.jpg" ContentType="image/pn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sldIdLst>
    <p:sldId id="256" r:id="rId5"/>
  </p:sldIdLst>
  <p:sldSz cx="30275213" cy="42803763"/>
  <p:notesSz cx="6858000" cy="9144000"/>
  <p:defaultTextStyle>
    <a:defPPr>
      <a:defRPr lang="en-US"/>
    </a:defPPr>
    <a:lvl1pPr marL="0" algn="l" defTabSz="3507167" rtl="0" eaLnBrk="1" latinLnBrk="0" hangingPunct="1">
      <a:defRPr sz="6903" kern="1200">
        <a:solidFill>
          <a:schemeClr val="tx1"/>
        </a:solidFill>
        <a:latin typeface="+mn-lt"/>
        <a:ea typeface="+mn-ea"/>
        <a:cs typeface="+mn-cs"/>
      </a:defRPr>
    </a:lvl1pPr>
    <a:lvl2pPr marL="1753583" algn="l" defTabSz="3507167" rtl="0" eaLnBrk="1" latinLnBrk="0" hangingPunct="1">
      <a:defRPr sz="6903" kern="1200">
        <a:solidFill>
          <a:schemeClr val="tx1"/>
        </a:solidFill>
        <a:latin typeface="+mn-lt"/>
        <a:ea typeface="+mn-ea"/>
        <a:cs typeface="+mn-cs"/>
      </a:defRPr>
    </a:lvl2pPr>
    <a:lvl3pPr marL="3507167" algn="l" defTabSz="3507167" rtl="0" eaLnBrk="1" latinLnBrk="0" hangingPunct="1">
      <a:defRPr sz="6903" kern="1200">
        <a:solidFill>
          <a:schemeClr val="tx1"/>
        </a:solidFill>
        <a:latin typeface="+mn-lt"/>
        <a:ea typeface="+mn-ea"/>
        <a:cs typeface="+mn-cs"/>
      </a:defRPr>
    </a:lvl3pPr>
    <a:lvl4pPr marL="5260749" algn="l" defTabSz="3507167" rtl="0" eaLnBrk="1" latinLnBrk="0" hangingPunct="1">
      <a:defRPr sz="6903" kern="1200">
        <a:solidFill>
          <a:schemeClr val="tx1"/>
        </a:solidFill>
        <a:latin typeface="+mn-lt"/>
        <a:ea typeface="+mn-ea"/>
        <a:cs typeface="+mn-cs"/>
      </a:defRPr>
    </a:lvl4pPr>
    <a:lvl5pPr marL="7014332" algn="l" defTabSz="3507167" rtl="0" eaLnBrk="1" latinLnBrk="0" hangingPunct="1">
      <a:defRPr sz="6903" kern="1200">
        <a:solidFill>
          <a:schemeClr val="tx1"/>
        </a:solidFill>
        <a:latin typeface="+mn-lt"/>
        <a:ea typeface="+mn-ea"/>
        <a:cs typeface="+mn-cs"/>
      </a:defRPr>
    </a:lvl5pPr>
    <a:lvl6pPr marL="8767916" algn="l" defTabSz="3507167" rtl="0" eaLnBrk="1" latinLnBrk="0" hangingPunct="1">
      <a:defRPr sz="6903" kern="1200">
        <a:solidFill>
          <a:schemeClr val="tx1"/>
        </a:solidFill>
        <a:latin typeface="+mn-lt"/>
        <a:ea typeface="+mn-ea"/>
        <a:cs typeface="+mn-cs"/>
      </a:defRPr>
    </a:lvl6pPr>
    <a:lvl7pPr marL="10521499" algn="l" defTabSz="3507167" rtl="0" eaLnBrk="1" latinLnBrk="0" hangingPunct="1">
      <a:defRPr sz="6903" kern="1200">
        <a:solidFill>
          <a:schemeClr val="tx1"/>
        </a:solidFill>
        <a:latin typeface="+mn-lt"/>
        <a:ea typeface="+mn-ea"/>
        <a:cs typeface="+mn-cs"/>
      </a:defRPr>
    </a:lvl7pPr>
    <a:lvl8pPr marL="12275081" algn="l" defTabSz="3507167" rtl="0" eaLnBrk="1" latinLnBrk="0" hangingPunct="1">
      <a:defRPr sz="6903" kern="1200">
        <a:solidFill>
          <a:schemeClr val="tx1"/>
        </a:solidFill>
        <a:latin typeface="+mn-lt"/>
        <a:ea typeface="+mn-ea"/>
        <a:cs typeface="+mn-cs"/>
      </a:defRPr>
    </a:lvl8pPr>
    <a:lvl9pPr marL="14028665" algn="l" defTabSz="3507167" rtl="0" eaLnBrk="1" latinLnBrk="0" hangingPunct="1">
      <a:defRPr sz="690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1" userDrawn="1">
          <p15:clr>
            <a:srgbClr val="A4A3A4"/>
          </p15:clr>
        </p15:guide>
        <p15:guide id="2" pos="765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D3B5E9"/>
    <a:srgbClr val="FFFF00"/>
    <a:srgbClr val="FFFF66"/>
    <a:srgbClr val="E2C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643" autoAdjust="0"/>
    <p:restoredTop sz="93615" autoAdjust="0"/>
  </p:normalViewPr>
  <p:slideViewPr>
    <p:cSldViewPr snapToGrid="0">
      <p:cViewPr>
        <p:scale>
          <a:sx n="100" d="100"/>
          <a:sy n="100" d="100"/>
        </p:scale>
        <p:origin x="-5488" y="-6028"/>
      </p:cViewPr>
      <p:guideLst>
        <p:guide orient="horz" pos="13481"/>
        <p:guide pos="765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2" y="7005158"/>
            <a:ext cx="25733931" cy="14902050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9"/>
            <a:ext cx="22706410" cy="10334331"/>
          </a:xfrm>
        </p:spPr>
        <p:txBody>
          <a:bodyPr/>
          <a:lstStyle>
            <a:lvl1pPr marL="0" indent="0" algn="ctr">
              <a:buNone/>
              <a:defRPr sz="7945"/>
            </a:lvl1pPr>
            <a:lvl2pPr marL="1513712" indent="0" algn="ctr">
              <a:buNone/>
              <a:defRPr sz="6622"/>
            </a:lvl2pPr>
            <a:lvl3pPr marL="3027425" indent="0" algn="ctr">
              <a:buNone/>
              <a:defRPr sz="5961"/>
            </a:lvl3pPr>
            <a:lvl4pPr marL="4541137" indent="0" algn="ctr">
              <a:buNone/>
              <a:defRPr sz="5297"/>
            </a:lvl4pPr>
            <a:lvl5pPr marL="6054850" indent="0" algn="ctr">
              <a:buNone/>
              <a:defRPr sz="5297"/>
            </a:lvl5pPr>
            <a:lvl6pPr marL="7568562" indent="0" algn="ctr">
              <a:buNone/>
              <a:defRPr sz="5297"/>
            </a:lvl6pPr>
            <a:lvl7pPr marL="9082275" indent="0" algn="ctr">
              <a:buNone/>
              <a:defRPr sz="5297"/>
            </a:lvl7pPr>
            <a:lvl8pPr marL="10595987" indent="0" algn="ctr">
              <a:buNone/>
              <a:defRPr sz="5297"/>
            </a:lvl8pPr>
            <a:lvl9pPr marL="12109700" indent="0" algn="ctr">
              <a:buNone/>
              <a:defRPr sz="529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76945-F0D8-4039-B80D-B914BC8DE5E0}" type="datetimeFigureOut">
              <a:rPr lang="en-US" smtClean="0"/>
              <a:t>8/16/2017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CEC5A-EBC8-47C5-B389-BF61F07241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277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76945-F0D8-4039-B80D-B914BC8DE5E0}" type="datetimeFigureOut">
              <a:rPr lang="en-US" smtClean="0"/>
              <a:t>8/16/2017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CEC5A-EBC8-47C5-B389-BF61F07241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326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4" y="2278904"/>
            <a:ext cx="19205838" cy="3627421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76945-F0D8-4039-B80D-B914BC8DE5E0}" type="datetimeFigureOut">
              <a:rPr lang="en-US" smtClean="0"/>
              <a:t>8/16/2017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CEC5A-EBC8-47C5-B389-BF61F07241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769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76945-F0D8-4039-B80D-B914BC8DE5E0}" type="datetimeFigureOut">
              <a:rPr lang="en-US" smtClean="0"/>
              <a:t>8/16/2017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CEC5A-EBC8-47C5-B389-BF61F07241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575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31"/>
            <a:ext cx="26112370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0" cy="9363321"/>
          </a:xfrm>
        </p:spPr>
        <p:txBody>
          <a:bodyPr/>
          <a:lstStyle>
            <a:lvl1pPr marL="0" indent="0">
              <a:buNone/>
              <a:defRPr sz="7945">
                <a:solidFill>
                  <a:schemeClr val="tx1"/>
                </a:solidFill>
              </a:defRPr>
            </a:lvl1pPr>
            <a:lvl2pPr marL="1513712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25" indent="0">
              <a:buNone/>
              <a:defRPr sz="5961">
                <a:solidFill>
                  <a:schemeClr val="tx1">
                    <a:tint val="75000"/>
                  </a:schemeClr>
                </a:solidFill>
              </a:defRPr>
            </a:lvl3pPr>
            <a:lvl4pPr marL="454113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85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562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275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598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70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76945-F0D8-4039-B80D-B914BC8DE5E0}" type="datetimeFigureOut">
              <a:rPr lang="en-US" smtClean="0"/>
              <a:t>8/16/2017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CEC5A-EBC8-47C5-B389-BF61F07241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060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7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76945-F0D8-4039-B80D-B914BC8DE5E0}" type="datetimeFigureOut">
              <a:rPr lang="en-US" smtClean="0"/>
              <a:t>8/16/2017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CEC5A-EBC8-47C5-B389-BF61F07241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009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5" y="2278914"/>
            <a:ext cx="26112370" cy="82734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1"/>
            <a:ext cx="12807832" cy="5142393"/>
          </a:xfrm>
        </p:spPr>
        <p:txBody>
          <a:bodyPr anchor="b"/>
          <a:lstStyle>
            <a:lvl1pPr marL="0" indent="0">
              <a:buNone/>
              <a:defRPr sz="7945" b="1"/>
            </a:lvl1pPr>
            <a:lvl2pPr marL="1513712" indent="0">
              <a:buNone/>
              <a:defRPr sz="6622" b="1"/>
            </a:lvl2pPr>
            <a:lvl3pPr marL="3027425" indent="0">
              <a:buNone/>
              <a:defRPr sz="5961" b="1"/>
            </a:lvl3pPr>
            <a:lvl4pPr marL="4541137" indent="0">
              <a:buNone/>
              <a:defRPr sz="5297" b="1"/>
            </a:lvl4pPr>
            <a:lvl5pPr marL="6054850" indent="0">
              <a:buNone/>
              <a:defRPr sz="5297" b="1"/>
            </a:lvl5pPr>
            <a:lvl6pPr marL="7568562" indent="0">
              <a:buNone/>
              <a:defRPr sz="5297" b="1"/>
            </a:lvl6pPr>
            <a:lvl7pPr marL="9082275" indent="0">
              <a:buNone/>
              <a:defRPr sz="5297" b="1"/>
            </a:lvl7pPr>
            <a:lvl8pPr marL="10595987" indent="0">
              <a:buNone/>
              <a:defRPr sz="5297" b="1"/>
            </a:lvl8pPr>
            <a:lvl9pPr marL="12109700" indent="0">
              <a:buNone/>
              <a:defRPr sz="529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5"/>
            <a:ext cx="12807832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1"/>
            <a:ext cx="12870909" cy="5142393"/>
          </a:xfrm>
        </p:spPr>
        <p:txBody>
          <a:bodyPr anchor="b"/>
          <a:lstStyle>
            <a:lvl1pPr marL="0" indent="0">
              <a:buNone/>
              <a:defRPr sz="7945" b="1"/>
            </a:lvl1pPr>
            <a:lvl2pPr marL="1513712" indent="0">
              <a:buNone/>
              <a:defRPr sz="6622" b="1"/>
            </a:lvl2pPr>
            <a:lvl3pPr marL="3027425" indent="0">
              <a:buNone/>
              <a:defRPr sz="5961" b="1"/>
            </a:lvl3pPr>
            <a:lvl4pPr marL="4541137" indent="0">
              <a:buNone/>
              <a:defRPr sz="5297" b="1"/>
            </a:lvl4pPr>
            <a:lvl5pPr marL="6054850" indent="0">
              <a:buNone/>
              <a:defRPr sz="5297" b="1"/>
            </a:lvl5pPr>
            <a:lvl6pPr marL="7568562" indent="0">
              <a:buNone/>
              <a:defRPr sz="5297" b="1"/>
            </a:lvl6pPr>
            <a:lvl7pPr marL="9082275" indent="0">
              <a:buNone/>
              <a:defRPr sz="5297" b="1"/>
            </a:lvl7pPr>
            <a:lvl8pPr marL="10595987" indent="0">
              <a:buNone/>
              <a:defRPr sz="5297" b="1"/>
            </a:lvl8pPr>
            <a:lvl9pPr marL="12109700" indent="0">
              <a:buNone/>
              <a:defRPr sz="529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5"/>
            <a:ext cx="12870909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76945-F0D8-4039-B80D-B914BC8DE5E0}" type="datetimeFigureOut">
              <a:rPr lang="en-US" smtClean="0"/>
              <a:t>8/16/2017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CEC5A-EBC8-47C5-B389-BF61F07241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570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76945-F0D8-4039-B80D-B914BC8DE5E0}" type="datetimeFigureOut">
              <a:rPr lang="en-US" smtClean="0"/>
              <a:t>8/16/2017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CEC5A-EBC8-47C5-B389-BF61F07241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315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76945-F0D8-4039-B80D-B914BC8DE5E0}" type="datetimeFigureOut">
              <a:rPr lang="en-US" smtClean="0"/>
              <a:t>8/16/2017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CEC5A-EBC8-47C5-B389-BF61F07241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924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6" y="2853585"/>
            <a:ext cx="9764543" cy="9987546"/>
          </a:xfrm>
        </p:spPr>
        <p:txBody>
          <a:bodyPr anchor="b"/>
          <a:lstStyle>
            <a:lvl1pPr>
              <a:defRPr sz="1059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11" y="6162959"/>
            <a:ext cx="15326826" cy="30418415"/>
          </a:xfrm>
        </p:spPr>
        <p:txBody>
          <a:bodyPr/>
          <a:lstStyle>
            <a:lvl1pPr>
              <a:defRPr sz="10594"/>
            </a:lvl1pPr>
            <a:lvl2pPr>
              <a:defRPr sz="9271"/>
            </a:lvl2pPr>
            <a:lvl3pPr>
              <a:defRPr sz="7945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6" y="12841130"/>
            <a:ext cx="9764543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12" indent="0">
              <a:buNone/>
              <a:defRPr sz="4635"/>
            </a:lvl2pPr>
            <a:lvl3pPr marL="3027425" indent="0">
              <a:buNone/>
              <a:defRPr sz="3973"/>
            </a:lvl3pPr>
            <a:lvl4pPr marL="4541137" indent="0">
              <a:buNone/>
              <a:defRPr sz="3312"/>
            </a:lvl4pPr>
            <a:lvl5pPr marL="6054850" indent="0">
              <a:buNone/>
              <a:defRPr sz="3312"/>
            </a:lvl5pPr>
            <a:lvl6pPr marL="7568562" indent="0">
              <a:buNone/>
              <a:defRPr sz="3312"/>
            </a:lvl6pPr>
            <a:lvl7pPr marL="9082275" indent="0">
              <a:buNone/>
              <a:defRPr sz="3312"/>
            </a:lvl7pPr>
            <a:lvl8pPr marL="10595987" indent="0">
              <a:buNone/>
              <a:defRPr sz="3312"/>
            </a:lvl8pPr>
            <a:lvl9pPr marL="12109700" indent="0">
              <a:buNone/>
              <a:defRPr sz="331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76945-F0D8-4039-B80D-B914BC8DE5E0}" type="datetimeFigureOut">
              <a:rPr lang="en-US" smtClean="0"/>
              <a:t>8/16/2017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CEC5A-EBC8-47C5-B389-BF61F07241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35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6" y="2853585"/>
            <a:ext cx="9764543" cy="9987546"/>
          </a:xfrm>
        </p:spPr>
        <p:txBody>
          <a:bodyPr anchor="b"/>
          <a:lstStyle>
            <a:lvl1pPr>
              <a:defRPr sz="1059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11" y="6162959"/>
            <a:ext cx="15326826" cy="30418415"/>
          </a:xfrm>
        </p:spPr>
        <p:txBody>
          <a:bodyPr anchor="t"/>
          <a:lstStyle>
            <a:lvl1pPr marL="0" indent="0">
              <a:buNone/>
              <a:defRPr sz="10594"/>
            </a:lvl1pPr>
            <a:lvl2pPr marL="1513712" indent="0">
              <a:buNone/>
              <a:defRPr sz="9271"/>
            </a:lvl2pPr>
            <a:lvl3pPr marL="3027425" indent="0">
              <a:buNone/>
              <a:defRPr sz="7945"/>
            </a:lvl3pPr>
            <a:lvl4pPr marL="4541137" indent="0">
              <a:buNone/>
              <a:defRPr sz="6622"/>
            </a:lvl4pPr>
            <a:lvl5pPr marL="6054850" indent="0">
              <a:buNone/>
              <a:defRPr sz="6622"/>
            </a:lvl5pPr>
            <a:lvl6pPr marL="7568562" indent="0">
              <a:buNone/>
              <a:defRPr sz="6622"/>
            </a:lvl6pPr>
            <a:lvl7pPr marL="9082275" indent="0">
              <a:buNone/>
              <a:defRPr sz="6622"/>
            </a:lvl7pPr>
            <a:lvl8pPr marL="10595987" indent="0">
              <a:buNone/>
              <a:defRPr sz="6622"/>
            </a:lvl8pPr>
            <a:lvl9pPr marL="12109700" indent="0">
              <a:buNone/>
              <a:defRPr sz="6622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6" y="12841130"/>
            <a:ext cx="9764543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12" indent="0">
              <a:buNone/>
              <a:defRPr sz="4635"/>
            </a:lvl2pPr>
            <a:lvl3pPr marL="3027425" indent="0">
              <a:buNone/>
              <a:defRPr sz="3973"/>
            </a:lvl3pPr>
            <a:lvl4pPr marL="4541137" indent="0">
              <a:buNone/>
              <a:defRPr sz="3312"/>
            </a:lvl4pPr>
            <a:lvl5pPr marL="6054850" indent="0">
              <a:buNone/>
              <a:defRPr sz="3312"/>
            </a:lvl5pPr>
            <a:lvl6pPr marL="7568562" indent="0">
              <a:buNone/>
              <a:defRPr sz="3312"/>
            </a:lvl6pPr>
            <a:lvl7pPr marL="9082275" indent="0">
              <a:buNone/>
              <a:defRPr sz="3312"/>
            </a:lvl7pPr>
            <a:lvl8pPr marL="10595987" indent="0">
              <a:buNone/>
              <a:defRPr sz="3312"/>
            </a:lvl8pPr>
            <a:lvl9pPr marL="12109700" indent="0">
              <a:buNone/>
              <a:defRPr sz="331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76945-F0D8-4039-B80D-B914BC8DE5E0}" type="datetimeFigureOut">
              <a:rPr lang="en-US" smtClean="0"/>
              <a:t>8/16/2017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CEC5A-EBC8-47C5-B389-BF61F07241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958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2" y="2278914"/>
            <a:ext cx="26112370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2" y="11394520"/>
            <a:ext cx="26112370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76945-F0D8-4039-B80D-B914BC8DE5E0}" type="datetimeFigureOut">
              <a:rPr lang="en-US" smtClean="0"/>
              <a:t>8/16/2017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CEC5A-EBC8-47C5-B389-BF61F07241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095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027425" rtl="0" eaLnBrk="1" latinLnBrk="0" hangingPunct="1">
        <a:lnSpc>
          <a:spcPct val="90000"/>
        </a:lnSpc>
        <a:spcBef>
          <a:spcPct val="0"/>
        </a:spcBef>
        <a:buNone/>
        <a:defRPr sz="145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57" indent="-756857" algn="l" defTabSz="3027425" rtl="0" eaLnBrk="1" latinLnBrk="0" hangingPunct="1">
        <a:lnSpc>
          <a:spcPct val="90000"/>
        </a:lnSpc>
        <a:spcBef>
          <a:spcPts val="3312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568" indent="-756857" algn="l" defTabSz="302742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5" kern="1200">
          <a:solidFill>
            <a:schemeClr val="tx1"/>
          </a:solidFill>
          <a:latin typeface="+mn-lt"/>
          <a:ea typeface="+mn-ea"/>
          <a:cs typeface="+mn-cs"/>
        </a:defRPr>
      </a:lvl2pPr>
      <a:lvl3pPr marL="3784282" indent="-756857" algn="l" defTabSz="302742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7993" indent="-756857" algn="l" defTabSz="302742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1" kern="1200">
          <a:solidFill>
            <a:schemeClr val="tx1"/>
          </a:solidFill>
          <a:latin typeface="+mn-lt"/>
          <a:ea typeface="+mn-ea"/>
          <a:cs typeface="+mn-cs"/>
        </a:defRPr>
      </a:lvl4pPr>
      <a:lvl5pPr marL="6811707" indent="-756857" algn="l" defTabSz="302742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1" kern="1200">
          <a:solidFill>
            <a:schemeClr val="tx1"/>
          </a:solidFill>
          <a:latin typeface="+mn-lt"/>
          <a:ea typeface="+mn-ea"/>
          <a:cs typeface="+mn-cs"/>
        </a:defRPr>
      </a:lvl5pPr>
      <a:lvl6pPr marL="8325419" indent="-756857" algn="l" defTabSz="302742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1" kern="1200">
          <a:solidFill>
            <a:schemeClr val="tx1"/>
          </a:solidFill>
          <a:latin typeface="+mn-lt"/>
          <a:ea typeface="+mn-ea"/>
          <a:cs typeface="+mn-cs"/>
        </a:defRPr>
      </a:lvl6pPr>
      <a:lvl7pPr marL="9839132" indent="-756857" algn="l" defTabSz="302742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1" kern="1200">
          <a:solidFill>
            <a:schemeClr val="tx1"/>
          </a:solidFill>
          <a:latin typeface="+mn-lt"/>
          <a:ea typeface="+mn-ea"/>
          <a:cs typeface="+mn-cs"/>
        </a:defRPr>
      </a:lvl7pPr>
      <a:lvl8pPr marL="11352844" indent="-756857" algn="l" defTabSz="302742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1" kern="1200">
          <a:solidFill>
            <a:schemeClr val="tx1"/>
          </a:solidFill>
          <a:latin typeface="+mn-lt"/>
          <a:ea typeface="+mn-ea"/>
          <a:cs typeface="+mn-cs"/>
        </a:defRPr>
      </a:lvl8pPr>
      <a:lvl9pPr marL="12866557" indent="-756857" algn="l" defTabSz="302742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25" rtl="0" eaLnBrk="1" latinLnBrk="0" hangingPunct="1">
        <a:defRPr sz="5961" kern="1200">
          <a:solidFill>
            <a:schemeClr val="tx1"/>
          </a:solidFill>
          <a:latin typeface="+mn-lt"/>
          <a:ea typeface="+mn-ea"/>
          <a:cs typeface="+mn-cs"/>
        </a:defRPr>
      </a:lvl1pPr>
      <a:lvl2pPr marL="1513712" algn="l" defTabSz="3027425" rtl="0" eaLnBrk="1" latinLnBrk="0" hangingPunct="1">
        <a:defRPr sz="5961" kern="1200">
          <a:solidFill>
            <a:schemeClr val="tx1"/>
          </a:solidFill>
          <a:latin typeface="+mn-lt"/>
          <a:ea typeface="+mn-ea"/>
          <a:cs typeface="+mn-cs"/>
        </a:defRPr>
      </a:lvl2pPr>
      <a:lvl3pPr marL="3027425" algn="l" defTabSz="3027425" rtl="0" eaLnBrk="1" latinLnBrk="0" hangingPunct="1">
        <a:defRPr sz="5961" kern="1200">
          <a:solidFill>
            <a:schemeClr val="tx1"/>
          </a:solidFill>
          <a:latin typeface="+mn-lt"/>
          <a:ea typeface="+mn-ea"/>
          <a:cs typeface="+mn-cs"/>
        </a:defRPr>
      </a:lvl3pPr>
      <a:lvl4pPr marL="4541137" algn="l" defTabSz="3027425" rtl="0" eaLnBrk="1" latinLnBrk="0" hangingPunct="1">
        <a:defRPr sz="5961" kern="1200">
          <a:solidFill>
            <a:schemeClr val="tx1"/>
          </a:solidFill>
          <a:latin typeface="+mn-lt"/>
          <a:ea typeface="+mn-ea"/>
          <a:cs typeface="+mn-cs"/>
        </a:defRPr>
      </a:lvl4pPr>
      <a:lvl5pPr marL="6054850" algn="l" defTabSz="3027425" rtl="0" eaLnBrk="1" latinLnBrk="0" hangingPunct="1">
        <a:defRPr sz="5961" kern="1200">
          <a:solidFill>
            <a:schemeClr val="tx1"/>
          </a:solidFill>
          <a:latin typeface="+mn-lt"/>
          <a:ea typeface="+mn-ea"/>
          <a:cs typeface="+mn-cs"/>
        </a:defRPr>
      </a:lvl5pPr>
      <a:lvl6pPr marL="7568562" algn="l" defTabSz="3027425" rtl="0" eaLnBrk="1" latinLnBrk="0" hangingPunct="1">
        <a:defRPr sz="5961" kern="1200">
          <a:solidFill>
            <a:schemeClr val="tx1"/>
          </a:solidFill>
          <a:latin typeface="+mn-lt"/>
          <a:ea typeface="+mn-ea"/>
          <a:cs typeface="+mn-cs"/>
        </a:defRPr>
      </a:lvl6pPr>
      <a:lvl7pPr marL="9082275" algn="l" defTabSz="3027425" rtl="0" eaLnBrk="1" latinLnBrk="0" hangingPunct="1">
        <a:defRPr sz="5961" kern="1200">
          <a:solidFill>
            <a:schemeClr val="tx1"/>
          </a:solidFill>
          <a:latin typeface="+mn-lt"/>
          <a:ea typeface="+mn-ea"/>
          <a:cs typeface="+mn-cs"/>
        </a:defRPr>
      </a:lvl7pPr>
      <a:lvl8pPr marL="10595987" algn="l" defTabSz="3027425" rtl="0" eaLnBrk="1" latinLnBrk="0" hangingPunct="1">
        <a:defRPr sz="5961" kern="1200">
          <a:solidFill>
            <a:schemeClr val="tx1"/>
          </a:solidFill>
          <a:latin typeface="+mn-lt"/>
          <a:ea typeface="+mn-ea"/>
          <a:cs typeface="+mn-cs"/>
        </a:defRPr>
      </a:lvl8pPr>
      <a:lvl9pPr marL="12109700" algn="l" defTabSz="3027425" rtl="0" eaLnBrk="1" latinLnBrk="0" hangingPunct="1">
        <a:defRPr sz="596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jpeg"/><Relationship Id="rId18" Type="http://schemas.openxmlformats.org/officeDocument/2006/relationships/image" Target="../media/image17.png"/><Relationship Id="rId26" Type="http://schemas.openxmlformats.org/officeDocument/2006/relationships/image" Target="../media/image24.png"/><Relationship Id="rId39" Type="http://schemas.openxmlformats.org/officeDocument/2006/relationships/image" Target="../media/image37.pn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42" Type="http://schemas.openxmlformats.org/officeDocument/2006/relationships/image" Target="../media/image40.png"/><Relationship Id="rId47" Type="http://schemas.openxmlformats.org/officeDocument/2006/relationships/image" Target="../media/image45.png"/><Relationship Id="rId50" Type="http://schemas.openxmlformats.org/officeDocument/2006/relationships/image" Target="../media/image48.png"/><Relationship Id="rId55" Type="http://schemas.openxmlformats.org/officeDocument/2006/relationships/image" Target="../media/image53.jp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38" Type="http://schemas.openxmlformats.org/officeDocument/2006/relationships/image" Target="../media/image36.png"/><Relationship Id="rId46" Type="http://schemas.openxmlformats.org/officeDocument/2006/relationships/image" Target="../media/image44.png"/><Relationship Id="rId2" Type="http://schemas.openxmlformats.org/officeDocument/2006/relationships/image" Target="../media/image1.png"/><Relationship Id="rId16" Type="http://schemas.openxmlformats.org/officeDocument/2006/relationships/image" Target="../media/image15.jpg"/><Relationship Id="rId20" Type="http://schemas.openxmlformats.org/officeDocument/2006/relationships/image" Target="../media/image16.png"/><Relationship Id="rId29" Type="http://schemas.openxmlformats.org/officeDocument/2006/relationships/image" Target="../media/image27.png"/><Relationship Id="rId41" Type="http://schemas.openxmlformats.org/officeDocument/2006/relationships/image" Target="../media/image39.png"/><Relationship Id="rId54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35.png"/><Relationship Id="rId40" Type="http://schemas.openxmlformats.org/officeDocument/2006/relationships/image" Target="../media/image38.png"/><Relationship Id="rId45" Type="http://schemas.openxmlformats.org/officeDocument/2006/relationships/image" Target="../media/image43.png"/><Relationship Id="rId53" Type="http://schemas.openxmlformats.org/officeDocument/2006/relationships/image" Target="../media/image51.png"/><Relationship Id="rId5" Type="http://schemas.openxmlformats.org/officeDocument/2006/relationships/image" Target="../media/image4.jpg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36" Type="http://schemas.openxmlformats.org/officeDocument/2006/relationships/image" Target="../media/image34.png"/><Relationship Id="rId49" Type="http://schemas.openxmlformats.org/officeDocument/2006/relationships/image" Target="../media/image4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29.png"/><Relationship Id="rId44" Type="http://schemas.openxmlformats.org/officeDocument/2006/relationships/image" Target="../media/image42.png"/><Relationship Id="rId52" Type="http://schemas.openxmlformats.org/officeDocument/2006/relationships/image" Target="../media/image50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jpe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43" Type="http://schemas.openxmlformats.org/officeDocument/2006/relationships/image" Target="../media/image41.png"/><Relationship Id="rId48" Type="http://schemas.openxmlformats.org/officeDocument/2006/relationships/image" Target="../media/image46.png"/><Relationship Id="rId56" Type="http://schemas.openxmlformats.org/officeDocument/2006/relationships/image" Target="../media/image54.jpeg"/><Relationship Id="rId8" Type="http://schemas.openxmlformats.org/officeDocument/2006/relationships/image" Target="../media/image7.png"/><Relationship Id="rId51" Type="http://schemas.openxmlformats.org/officeDocument/2006/relationships/image" Target="../media/image49.png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74" y="3652"/>
            <a:ext cx="30276189" cy="42802379"/>
          </a:xfrm>
          <a:prstGeom prst="rect">
            <a:avLst/>
          </a:prstGeom>
        </p:spPr>
      </p:pic>
      <p:grpSp>
        <p:nvGrpSpPr>
          <p:cNvPr id="229" name="Group 228">
            <a:extLst>
              <a:ext uri="{FF2B5EF4-FFF2-40B4-BE49-F238E27FC236}">
                <a16:creationId xmlns:a16="http://schemas.microsoft.com/office/drawing/2014/main" id="{536CB0D9-0552-488A-8D2A-736D5009B311}"/>
              </a:ext>
            </a:extLst>
          </p:cNvPr>
          <p:cNvGrpSpPr/>
          <p:nvPr/>
        </p:nvGrpSpPr>
        <p:grpSpPr>
          <a:xfrm>
            <a:off x="9538524" y="40893306"/>
            <a:ext cx="20025216" cy="1665691"/>
            <a:chOff x="40665271" y="40831111"/>
            <a:chExt cx="20025216" cy="166569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D36BB5-87C7-4300-9B61-C4A726693C06}"/>
                </a:ext>
              </a:extLst>
            </p:cNvPr>
            <p:cNvSpPr txBox="1"/>
            <p:nvPr/>
          </p:nvSpPr>
          <p:spPr>
            <a:xfrm>
              <a:off x="40665271" y="40942530"/>
              <a:ext cx="9728200" cy="15542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nl-NL" sz="5000" b="1" dirty="0"/>
                <a:t>                    </a:t>
              </a:r>
              <a:r>
                <a:rPr lang="nl-NL" sz="4500" b="1" dirty="0"/>
                <a:t> github.com/NLeSC/                                                 </a:t>
              </a:r>
            </a:p>
            <a:p>
              <a:r>
                <a:rPr lang="nl-NL" sz="4500" b="1" dirty="0"/>
                <a:t>                       SalientDescriptor-matlab</a:t>
              </a:r>
            </a:p>
          </p:txBody>
        </p:sp>
        <p:pic>
          <p:nvPicPr>
            <p:cNvPr id="18" name="Graphic 17" descr="Email">
              <a:extLst>
                <a:ext uri="{FF2B5EF4-FFF2-40B4-BE49-F238E27FC236}">
                  <a16:creationId xmlns:a16="http://schemas.microsoft.com/office/drawing/2014/main" id="{C7D5B84B-8B53-43FD-BB4B-41DB615EF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086451" y="40922320"/>
              <a:ext cx="1283709" cy="1283709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1BE783C-2455-411B-B929-49B9D9CF23D2}"/>
                </a:ext>
              </a:extLst>
            </p:cNvPr>
            <p:cNvSpPr txBox="1"/>
            <p:nvPr/>
          </p:nvSpPr>
          <p:spPr>
            <a:xfrm>
              <a:off x="52319418" y="40922320"/>
              <a:ext cx="8371069" cy="127727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nl-NL" sz="1600" b="1" dirty="0"/>
            </a:p>
            <a:p>
              <a:r>
                <a:rPr lang="nl-NL" sz="4500" b="1" dirty="0"/>
                <a:t>  E.Ranguelova@esciencecenter.nl</a:t>
              </a:r>
            </a:p>
            <a:p>
              <a:endParaRPr lang="nl-NL" sz="1600" b="1" dirty="0"/>
            </a:p>
          </p:txBody>
        </p:sp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B74DF8B5-2D0F-46A0-A7C8-0F5656C1D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779891" y="40831111"/>
              <a:ext cx="1338990" cy="155298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BD9D32-AD78-450D-ABB7-C5AE6F22932B}"/>
                  </a:ext>
                </a:extLst>
              </p:cNvPr>
              <p:cNvSpPr txBox="1"/>
              <p:nvPr/>
            </p:nvSpPr>
            <p:spPr>
              <a:xfrm>
                <a:off x="457315" y="16774333"/>
                <a:ext cx="29292122" cy="7417415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7200" b="1" dirty="0"/>
                  <a:t> Shape and Moment Invariant (SMI) Descriptor                  </a:t>
                </a:r>
                <a:r>
                  <a:rPr lang="en-US" sz="4600" dirty="0">
                    <a:solidFill>
                      <a:srgbClr val="00B050"/>
                    </a:solidFill>
                  </a:rPr>
                  <a:t>The shape of the region is used!</a:t>
                </a:r>
              </a:p>
              <a:p>
                <a:pPr algn="ctr"/>
                <a:r>
                  <a:rPr lang="en-US" sz="5000" b="1" dirty="0"/>
                  <a:t>            Shape invariants</a:t>
                </a:r>
                <a:r>
                  <a:rPr lang="en-US" sz="5000" dirty="0"/>
                  <a:t>                                                                                      </a:t>
                </a:r>
                <a:r>
                  <a:rPr lang="en-US" sz="5000" b="1" dirty="0"/>
                  <a:t>Affine Moment invariants </a:t>
                </a:r>
              </a:p>
              <a:p>
                <a:pPr algn="ctr"/>
                <a:r>
                  <a:rPr lang="en-US" sz="5000" b="0" dirty="0"/>
                  <a:t>                                                                                                                             </a:t>
                </a:r>
                <a:endParaRPr lang="en-US" sz="4000" dirty="0"/>
              </a:p>
              <a:p>
                <a:endParaRPr lang="en-US" sz="4200" dirty="0"/>
              </a:p>
              <a:p>
                <a:endParaRPr lang="en-US" sz="4200" dirty="0"/>
              </a:p>
              <a:p>
                <a:endParaRPr lang="en-US" sz="4200" dirty="0"/>
              </a:p>
              <a:p>
                <a:endParaRPr lang="en-US" sz="4200" dirty="0"/>
              </a:p>
              <a:p>
                <a:r>
                  <a:rPr lang="en-US" sz="4200" b="1" dirty="0"/>
                  <a:t>SMI descriptor</a:t>
                </a:r>
                <a:r>
                  <a:rPr lang="en-US" sz="4200" dirty="0"/>
                  <a:t>: </a:t>
                </a:r>
                <a:r>
                  <a:rPr lang="en-US" sz="4200" i="1" dirty="0"/>
                  <a:t>20-dimensional</a:t>
                </a:r>
                <a:r>
                  <a:rPr lang="en-US" sz="4200" dirty="0"/>
                  <a:t> vector </a:t>
                </a:r>
                <a14:m>
                  <m:oMath xmlns:m="http://schemas.openxmlformats.org/officeDocument/2006/math">
                    <m:r>
                      <a:rPr lang="nl-NL" sz="4200" b="1" i="1" smtClean="0">
                        <a:latin typeface="Cambria Math" panose="02040503050406030204" pitchFamily="18" charset="0"/>
                      </a:rPr>
                      <m:t>𝑺𝑴</m:t>
                    </m:r>
                    <m:sSub>
                      <m:sSubPr>
                        <m:ctrlPr>
                          <a:rPr lang="nl-NL" sz="4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42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nl-NL" sz="42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nl-NL" sz="4200" b="1" i="1" smtClean="0">
                        <a:latin typeface="Cambria Math" panose="02040503050406030204" pitchFamily="18" charset="0"/>
                      </a:rPr>
                      <m:t>={</m:t>
                    </m:r>
                    <m:acc>
                      <m:accPr>
                        <m:chr m:val="̃"/>
                        <m:ctrlPr>
                          <a:rPr lang="nl-NL" sz="42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nl-NL" sz="4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42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nl-NL" sz="42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  <m:r>
                      <a:rPr lang="nl-NL" sz="4200" b="1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nl-NL" sz="4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42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nl-NL" sz="42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nl-NL" sz="4200" b="1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nl-NL" sz="4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42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nl-NL" sz="42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nl-NL" sz="4200" b="1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nl-NL" sz="4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42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nl-NL" sz="42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nl-NL" sz="4200" b="1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nl-NL" sz="4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42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nl-NL" sz="42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nl-NL" sz="4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nl-NL" sz="4200" b="1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nl-NL" sz="4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42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nl-NL" sz="42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nl-NL" sz="4200" b="1" i="1" smtClean="0">
                            <a:latin typeface="Cambria Math" panose="02040503050406030204" pitchFamily="18" charset="0"/>
                          </a:rPr>
                          <m:t>𝟏𝟔</m:t>
                        </m:r>
                      </m:sub>
                    </m:sSub>
                    <m:r>
                      <a:rPr lang="nl-NL" sz="4200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4200" b="1" dirty="0"/>
              </a:p>
              <a:p>
                <a:r>
                  <a:rPr lang="en-US" sz="4200" b="1" dirty="0"/>
                  <a:t>Matching</a:t>
                </a:r>
                <a:r>
                  <a:rPr lang="en-US" sz="4200" dirty="0"/>
                  <a:t>: Sum of Squared Differences between two image descriptor sets </a:t>
                </a:r>
                <a:r>
                  <a:rPr lang="en-US" sz="4200" dirty="0">
                    <a:sym typeface="Wingdings" panose="05000000000000000000" pitchFamily="2" charset="2"/>
                  </a:rPr>
                  <a:t> affine transformation estimate  image transformation  average correlation between original and transformed images</a:t>
                </a:r>
                <a:r>
                  <a:rPr lang="en-US" sz="4200" dirty="0"/>
                  <a:t> is final similarity score </a:t>
                </a:r>
                <a:r>
                  <a:rPr lang="en-US" sz="4200" dirty="0">
                    <a:sym typeface="Wingdings" panose="05000000000000000000" pitchFamily="2" charset="2"/>
                  </a:rPr>
                  <a:t> thresholding  Same/Not same</a:t>
                </a:r>
              </a:p>
              <a:p>
                <a:endParaRPr lang="en-US" sz="10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BD9D32-AD78-450D-ABB7-C5AE6F229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315" y="16774333"/>
                <a:ext cx="29292122" cy="7417415"/>
              </a:xfrm>
              <a:prstGeom prst="rect">
                <a:avLst/>
              </a:prstGeom>
              <a:blipFill>
                <a:blip r:embed="rId6"/>
                <a:stretch>
                  <a:fillRect l="-726" t="-2685" r="-374" b="-407"/>
                </a:stretch>
              </a:blipFill>
              <a:ln w="762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705BD46-28DE-4FC6-A8EA-EAEF9FCD59AC}"/>
              </a:ext>
            </a:extLst>
          </p:cNvPr>
          <p:cNvSpPr txBox="1"/>
          <p:nvPr/>
        </p:nvSpPr>
        <p:spPr>
          <a:xfrm>
            <a:off x="460728" y="3852668"/>
            <a:ext cx="29285296" cy="5324535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6600" b="1" dirty="0"/>
              <a:t> Objective</a:t>
            </a:r>
          </a:p>
          <a:p>
            <a:r>
              <a:rPr lang="en-US" sz="5600" dirty="0"/>
              <a:t> Develop a new salient region descriptor using region’s shape to determine if two images, subject to           geometric or photometric distortions, are depicting the same scene or object.</a:t>
            </a:r>
          </a:p>
          <a:p>
            <a:r>
              <a:rPr lang="en-GB" sz="2000" dirty="0"/>
              <a:t> </a:t>
            </a:r>
          </a:p>
          <a:p>
            <a:r>
              <a:rPr lang="en-GB" sz="4200" dirty="0"/>
              <a:t>e. g. Photo</a:t>
            </a:r>
          </a:p>
          <a:p>
            <a:r>
              <a:rPr lang="en-GB" sz="4200" dirty="0"/>
              <a:t>identification</a:t>
            </a:r>
          </a:p>
          <a:p>
            <a:r>
              <a:rPr lang="en-GB" sz="4200" dirty="0"/>
              <a:t>application                                                                                                                                                 </a:t>
            </a:r>
          </a:p>
          <a:p>
            <a:endParaRPr lang="bg-BG" sz="180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D3F1DC1-02D6-41E2-A3E2-D85AC60BF35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7886" y="6512269"/>
            <a:ext cx="4402524" cy="25181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98D26A-4624-44B8-919D-7C93DFE87841}"/>
              </a:ext>
            </a:extLst>
          </p:cNvPr>
          <p:cNvSpPr txBox="1"/>
          <p:nvPr/>
        </p:nvSpPr>
        <p:spPr>
          <a:xfrm>
            <a:off x="457315" y="9418161"/>
            <a:ext cx="14771759" cy="7127272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</a:ln>
        </p:spPr>
        <p:txBody>
          <a:bodyPr wrap="square" numCol="1" rtlCol="0">
            <a:spAutoFit/>
          </a:bodyPr>
          <a:lstStyle/>
          <a:p>
            <a:r>
              <a:rPr lang="en-US" sz="7200" b="1" dirty="0"/>
              <a:t> </a:t>
            </a:r>
            <a:r>
              <a:rPr lang="en-US" sz="7200" b="1"/>
              <a:t>Local features </a:t>
            </a:r>
            <a:r>
              <a:rPr lang="en-US" sz="7200" b="1" dirty="0"/>
              <a:t>correspondence</a:t>
            </a:r>
            <a:endParaRPr lang="en-US" sz="7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A8A6C-BDE2-41BC-B06D-10B764D223E6}"/>
              </a:ext>
            </a:extLst>
          </p:cNvPr>
          <p:cNvSpPr txBox="1"/>
          <p:nvPr/>
        </p:nvSpPr>
        <p:spPr>
          <a:xfrm>
            <a:off x="563411" y="2456164"/>
            <a:ext cx="293380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00B0F0"/>
                </a:solidFill>
              </a:rPr>
              <a:t>Local Shape and Moment Invariant Descriptor for Structured Images</a:t>
            </a:r>
            <a:endParaRPr lang="nl-NL" sz="8000" b="1" dirty="0">
              <a:solidFill>
                <a:srgbClr val="00B0F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0A47FF-D413-4929-AF77-B8A30C86E8D6}"/>
              </a:ext>
            </a:extLst>
          </p:cNvPr>
          <p:cNvSpPr/>
          <p:nvPr/>
        </p:nvSpPr>
        <p:spPr>
          <a:xfrm>
            <a:off x="24151884" y="1262707"/>
            <a:ext cx="559755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7000" dirty="0"/>
              <a:t>E. Ranguelova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9BA255-6C1C-4A6D-AF25-3833E9805660}"/>
              </a:ext>
            </a:extLst>
          </p:cNvPr>
          <p:cNvSpPr txBox="1"/>
          <p:nvPr/>
        </p:nvSpPr>
        <p:spPr>
          <a:xfrm>
            <a:off x="457315" y="37813778"/>
            <a:ext cx="29288709" cy="3077766"/>
          </a:xfrm>
          <a:prstGeom prst="rect">
            <a:avLst/>
          </a:prstGeom>
          <a:solidFill>
            <a:schemeClr val="bg1">
              <a:alpha val="90000"/>
            </a:schemeClr>
          </a:solidFill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7200" b="1" dirty="0"/>
              <a:t> Conclusions</a:t>
            </a:r>
          </a:p>
          <a:p>
            <a:r>
              <a:rPr lang="en-US" sz="6000" b="1" dirty="0"/>
              <a:t>SMI descriptor is best to use when the number of False Positives should be minimal.  </a:t>
            </a:r>
          </a:p>
          <a:p>
            <a:r>
              <a:rPr lang="en-US" sz="6000" b="1" dirty="0"/>
              <a:t>Detector – descriptor MSER – SMI has the best overall performance for both datasets.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44145C-99B4-4225-A7D7-16AC33C3E198}"/>
              </a:ext>
            </a:extLst>
          </p:cNvPr>
          <p:cNvSpPr txBox="1"/>
          <p:nvPr/>
        </p:nvSpPr>
        <p:spPr>
          <a:xfrm>
            <a:off x="473260" y="24367297"/>
            <a:ext cx="29292122" cy="13265170"/>
          </a:xfrm>
          <a:prstGeom prst="rect">
            <a:avLst/>
          </a:prstGeom>
          <a:solidFill>
            <a:schemeClr val="bg1">
              <a:alpha val="90000"/>
            </a:schemeClr>
          </a:solidFill>
          <a:ln w="76200">
            <a:solidFill>
              <a:srgbClr val="00B0F0"/>
            </a:solidFill>
          </a:ln>
        </p:spPr>
        <p:txBody>
          <a:bodyPr wrap="square" numCol="1" rtlCol="0">
            <a:spAutoFit/>
          </a:bodyPr>
          <a:lstStyle/>
          <a:p>
            <a:r>
              <a:rPr lang="en-US" sz="7200" b="1" dirty="0"/>
              <a:t> Data                                               Results  	</a:t>
            </a:r>
            <a:endParaRPr lang="en-GB" sz="3200" dirty="0"/>
          </a:p>
          <a:p>
            <a:endParaRPr lang="bg-BG" sz="20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                </a:t>
            </a:r>
          </a:p>
          <a:p>
            <a:pPr algn="just"/>
            <a:r>
              <a:rPr lang="en-US" sz="2400" dirty="0"/>
              <a:t>         viewpoint                       scale                                 lighting                                  blur     </a:t>
            </a:r>
          </a:p>
          <a:p>
            <a:pPr algn="just"/>
            <a:endParaRPr lang="en-US" sz="1000" dirty="0"/>
          </a:p>
          <a:p>
            <a:pPr algn="just"/>
            <a:endParaRPr lang="en-US" sz="1000" dirty="0"/>
          </a:p>
          <a:p>
            <a:pPr algn="just"/>
            <a:endParaRPr lang="en-US" sz="1000" dirty="0"/>
          </a:p>
          <a:p>
            <a:pPr algn="just"/>
            <a:endParaRPr lang="en-US" sz="1000" dirty="0"/>
          </a:p>
          <a:p>
            <a:pPr algn="just"/>
            <a:endParaRPr lang="en-US" sz="1000" dirty="0"/>
          </a:p>
          <a:p>
            <a:pPr algn="just"/>
            <a:endParaRPr lang="en-US" sz="1000" dirty="0"/>
          </a:p>
          <a:p>
            <a:pPr algn="just"/>
            <a:endParaRPr lang="en-US" sz="3200" dirty="0"/>
          </a:p>
          <a:p>
            <a:pPr algn="just"/>
            <a:r>
              <a:rPr lang="en-US" sz="3200" dirty="0"/>
              <a:t> </a:t>
            </a:r>
            <a:r>
              <a:rPr lang="en-US" sz="2000" dirty="0"/>
              <a:t>    </a:t>
            </a:r>
          </a:p>
          <a:p>
            <a:pPr algn="just"/>
            <a:endParaRPr lang="en-US" sz="3000" dirty="0"/>
          </a:p>
          <a:p>
            <a:pPr algn="just"/>
            <a:endParaRPr lang="en-US" sz="3000" dirty="0"/>
          </a:p>
          <a:p>
            <a:pPr algn="just"/>
            <a:endParaRPr lang="en-US" sz="3000" dirty="0"/>
          </a:p>
          <a:p>
            <a:pPr algn="just"/>
            <a:endParaRPr lang="en-US" sz="3000" dirty="0"/>
          </a:p>
          <a:p>
            <a:pPr algn="just"/>
            <a:endParaRPr lang="en-US" sz="3000" dirty="0"/>
          </a:p>
          <a:p>
            <a:pPr algn="just"/>
            <a:endParaRPr lang="en-US" sz="3000" dirty="0"/>
          </a:p>
          <a:p>
            <a:pPr algn="just"/>
            <a:endParaRPr lang="en-US" sz="3000" dirty="0"/>
          </a:p>
          <a:p>
            <a:pPr algn="just"/>
            <a:endParaRPr lang="en-US" sz="3000" dirty="0"/>
          </a:p>
          <a:p>
            <a:pPr algn="just"/>
            <a:endParaRPr lang="en-US" sz="3000" dirty="0"/>
          </a:p>
          <a:p>
            <a:pPr algn="just"/>
            <a:endParaRPr lang="en-US" sz="3000" dirty="0"/>
          </a:p>
          <a:p>
            <a:pPr algn="just"/>
            <a:endParaRPr lang="en-US" sz="1200" dirty="0"/>
          </a:p>
          <a:p>
            <a:pPr algn="just"/>
            <a:endParaRPr lang="en-US" sz="1200" dirty="0"/>
          </a:p>
          <a:p>
            <a:pPr algn="just"/>
            <a:endParaRPr lang="en-US" sz="1200" dirty="0"/>
          </a:p>
          <a:p>
            <a:pPr algn="just"/>
            <a:endParaRPr lang="en-US" sz="1200" dirty="0"/>
          </a:p>
          <a:p>
            <a:pPr algn="just"/>
            <a:endParaRPr lang="en-US" sz="1200" dirty="0"/>
          </a:p>
          <a:p>
            <a:pPr algn="just"/>
            <a:endParaRPr lang="en-US" sz="1200" dirty="0"/>
          </a:p>
          <a:p>
            <a:pPr algn="just"/>
            <a:endParaRPr lang="en-US" sz="800" dirty="0"/>
          </a:p>
          <a:p>
            <a:pPr algn="just"/>
            <a:endParaRPr lang="en-US" sz="800" dirty="0"/>
          </a:p>
          <a:p>
            <a:pPr algn="just"/>
            <a:endParaRPr lang="en-US" sz="12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40832F4-1790-45B0-9934-65E14CAAB09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804" y="6590166"/>
            <a:ext cx="4267467" cy="242804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B52B55C-E13B-4C08-9689-4F69E531604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3270" y="6548810"/>
            <a:ext cx="4300872" cy="245054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0E5B920-87F1-4E80-BD53-084BCD95A4D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7169" y="6580549"/>
            <a:ext cx="4379606" cy="24505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55F0710-4597-4FBE-8A6B-52D3536A2E13}"/>
              </a:ext>
            </a:extLst>
          </p:cNvPr>
          <p:cNvSpPr/>
          <p:nvPr/>
        </p:nvSpPr>
        <p:spPr>
          <a:xfrm>
            <a:off x="21230145" y="7805665"/>
            <a:ext cx="1151277" cy="1569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96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9600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0C8B4B-FABF-4A61-8C2E-1A14BF9E68E6}"/>
              </a:ext>
            </a:extLst>
          </p:cNvPr>
          <p:cNvSpPr txBox="1"/>
          <p:nvPr/>
        </p:nvSpPr>
        <p:spPr>
          <a:xfrm>
            <a:off x="15904272" y="7946096"/>
            <a:ext cx="939681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FF0000"/>
                </a:solidFill>
                <a:sym typeface="Wingdings" panose="05000000000000000000" pitchFamily="2" charset="2"/>
              </a:rPr>
              <a:t>✗</a:t>
            </a:r>
            <a:endParaRPr lang="nl-NL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F25203B-D922-4CDA-A7FD-41FDBC025540}"/>
              </a:ext>
            </a:extLst>
          </p:cNvPr>
          <p:cNvSpPr txBox="1"/>
          <p:nvPr/>
        </p:nvSpPr>
        <p:spPr>
          <a:xfrm>
            <a:off x="27020729" y="7975096"/>
            <a:ext cx="939681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FF0000"/>
                </a:solidFill>
                <a:sym typeface="Wingdings" panose="05000000000000000000" pitchFamily="2" charset="2"/>
              </a:rPr>
              <a:t>✗</a:t>
            </a:r>
            <a:endParaRPr lang="nl-NL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2FFB61-CDA2-4F5C-BE52-96749C2230A4}"/>
              </a:ext>
            </a:extLst>
          </p:cNvPr>
          <p:cNvSpPr txBox="1"/>
          <p:nvPr/>
        </p:nvSpPr>
        <p:spPr>
          <a:xfrm>
            <a:off x="6559471" y="6774767"/>
            <a:ext cx="748923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?</a:t>
            </a:r>
            <a:endParaRPr lang="nl-NL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115F79A-BCF1-4EA9-A758-ECD5FFF68208}"/>
              </a:ext>
            </a:extLst>
          </p:cNvPr>
          <p:cNvSpPr/>
          <p:nvPr/>
        </p:nvSpPr>
        <p:spPr>
          <a:xfrm>
            <a:off x="3799320" y="10794119"/>
            <a:ext cx="2142820" cy="1357015"/>
          </a:xfrm>
          <a:prstGeom prst="rect">
            <a:avLst/>
          </a:prstGeom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800" b="1" dirty="0"/>
              <a:t>Feature</a:t>
            </a:r>
          </a:p>
          <a:p>
            <a:pPr algn="ctr"/>
            <a:r>
              <a:rPr lang="nl-NL" sz="2800" b="1" dirty="0">
                <a:sym typeface="Wingdings" panose="05000000000000000000" pitchFamily="2" charset="2"/>
              </a:rPr>
              <a:t>Detection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0A0DC45-1A7C-4EA3-A49E-8DAD7406D6F7}"/>
              </a:ext>
            </a:extLst>
          </p:cNvPr>
          <p:cNvSpPr/>
          <p:nvPr/>
        </p:nvSpPr>
        <p:spPr>
          <a:xfrm>
            <a:off x="6502594" y="10786017"/>
            <a:ext cx="2388781" cy="1379376"/>
          </a:xfrm>
          <a:prstGeom prst="rect">
            <a:avLst/>
          </a:prstGeom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3000" b="1" dirty="0">
                <a:solidFill>
                  <a:schemeClr val="tx1"/>
                </a:solidFill>
              </a:rPr>
              <a:t>Feature </a:t>
            </a:r>
          </a:p>
          <a:p>
            <a:pPr algn="ctr"/>
            <a:r>
              <a:rPr lang="nl-NL" sz="3000" b="1" dirty="0">
                <a:solidFill>
                  <a:schemeClr val="tx1"/>
                </a:solidFill>
              </a:rPr>
              <a:t>Description</a:t>
            </a:r>
            <a:endParaRPr lang="nl-NL" sz="3000" b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0F5755B-4984-4FDB-9139-F09FF11810D9}"/>
              </a:ext>
            </a:extLst>
          </p:cNvPr>
          <p:cNvSpPr/>
          <p:nvPr/>
        </p:nvSpPr>
        <p:spPr>
          <a:xfrm>
            <a:off x="9526226" y="10828211"/>
            <a:ext cx="2508525" cy="1321143"/>
          </a:xfrm>
          <a:prstGeom prst="rect">
            <a:avLst/>
          </a:prstGeom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3000" b="1" dirty="0"/>
              <a:t>Matching</a:t>
            </a:r>
            <a:endParaRPr lang="nl-NL" sz="3000" b="1" dirty="0">
              <a:sym typeface="Wingdings" panose="05000000000000000000" pitchFamily="2" charset="2"/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38B387D-D3BC-4FC1-A9F6-28D01B9BAD57}"/>
              </a:ext>
            </a:extLst>
          </p:cNvPr>
          <p:cNvSpPr/>
          <p:nvPr/>
        </p:nvSpPr>
        <p:spPr>
          <a:xfrm>
            <a:off x="6018065" y="11337681"/>
            <a:ext cx="446292" cy="404351"/>
          </a:xfrm>
          <a:prstGeom prst="rightArrow">
            <a:avLst/>
          </a:prstGeom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08428A0-6583-4B85-A3D8-0FB9764C142D}"/>
              </a:ext>
            </a:extLst>
          </p:cNvPr>
          <p:cNvGrpSpPr/>
          <p:nvPr/>
        </p:nvGrpSpPr>
        <p:grpSpPr>
          <a:xfrm>
            <a:off x="13012359" y="10017933"/>
            <a:ext cx="2102433" cy="1641309"/>
            <a:chOff x="11463453" y="194908"/>
            <a:chExt cx="2102433" cy="164130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F97216D-EEED-402A-9FBF-E94B546B3D44}"/>
                </a:ext>
              </a:extLst>
            </p:cNvPr>
            <p:cNvSpPr txBox="1"/>
            <p:nvPr/>
          </p:nvSpPr>
          <p:spPr>
            <a:xfrm>
              <a:off x="11463453" y="635888"/>
              <a:ext cx="91082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>
                  <a:solidFill>
                    <a:srgbClr val="00B050"/>
                  </a:solidFill>
                  <a:sym typeface="Wingdings" panose="05000000000000000000" pitchFamily="2" charset="2"/>
                </a:rPr>
                <a:t></a:t>
              </a:r>
              <a:endParaRPr lang="en-US" sz="7200" dirty="0">
                <a:solidFill>
                  <a:srgbClr val="00B050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3C3F9CF-9E14-4940-97B4-D74BA2E445BA}"/>
                </a:ext>
              </a:extLst>
            </p:cNvPr>
            <p:cNvSpPr/>
            <p:nvPr/>
          </p:nvSpPr>
          <p:spPr>
            <a:xfrm>
              <a:off x="12185380" y="194908"/>
              <a:ext cx="1380506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4000" dirty="0"/>
                <a:t>Same</a:t>
              </a:r>
            </a:p>
            <a:p>
              <a:r>
                <a:rPr lang="en-GB" sz="4000" dirty="0"/>
                <a:t>scene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1D92B1E-C67E-4DC4-A8B1-70903305B5C0}"/>
              </a:ext>
            </a:extLst>
          </p:cNvPr>
          <p:cNvGrpSpPr/>
          <p:nvPr/>
        </p:nvGrpSpPr>
        <p:grpSpPr>
          <a:xfrm>
            <a:off x="13026471" y="11435495"/>
            <a:ext cx="2083517" cy="1967568"/>
            <a:chOff x="11525611" y="1921038"/>
            <a:chExt cx="2083517" cy="196756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1711AC0-816E-44CB-87A0-5F7980E72839}"/>
                </a:ext>
              </a:extLst>
            </p:cNvPr>
            <p:cNvSpPr txBox="1"/>
            <p:nvPr/>
          </p:nvSpPr>
          <p:spPr>
            <a:xfrm>
              <a:off x="11525611" y="1921038"/>
              <a:ext cx="69500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rgbClr val="FF0000"/>
                  </a:solidFill>
                  <a:sym typeface="Wingdings" panose="05000000000000000000" pitchFamily="2" charset="2"/>
                </a:rPr>
                <a:t>✗</a:t>
              </a:r>
              <a:endParaRPr lang="en-US" sz="6000" b="1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46F4EEE-BB56-47B6-9474-0451BA5B40A6}"/>
                </a:ext>
              </a:extLst>
            </p:cNvPr>
            <p:cNvSpPr/>
            <p:nvPr/>
          </p:nvSpPr>
          <p:spPr>
            <a:xfrm>
              <a:off x="12228622" y="1949614"/>
              <a:ext cx="1380506" cy="19389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4000" dirty="0"/>
                <a:t>Not</a:t>
              </a:r>
            </a:p>
            <a:p>
              <a:r>
                <a:rPr lang="en-GB" sz="4000" dirty="0"/>
                <a:t>same</a:t>
              </a:r>
            </a:p>
            <a:p>
              <a:r>
                <a:rPr lang="en-GB" sz="4000" dirty="0"/>
                <a:t>scene</a:t>
              </a:r>
            </a:p>
          </p:txBody>
        </p:sp>
      </p:grpSp>
      <p:pic>
        <p:nvPicPr>
          <p:cNvPr id="56" name="Picture 55" descr="Graffiti on a wall&#10;&#10;Description generated with high confidence">
            <a:extLst>
              <a:ext uri="{FF2B5EF4-FFF2-40B4-BE49-F238E27FC236}">
                <a16:creationId xmlns:a16="http://schemas.microsoft.com/office/drawing/2014/main" id="{CDD5A956-9B8A-456F-A526-EAB43084F03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7" y="12745148"/>
            <a:ext cx="2427271" cy="1758093"/>
          </a:xfrm>
          <a:prstGeom prst="rect">
            <a:avLst/>
          </a:prstGeom>
        </p:spPr>
      </p:pic>
      <p:pic>
        <p:nvPicPr>
          <p:cNvPr id="57" name="Picture 56" descr="A group of colorful graffiti&#10;&#10;Description generated with very high confidence">
            <a:extLst>
              <a:ext uri="{FF2B5EF4-FFF2-40B4-BE49-F238E27FC236}">
                <a16:creationId xmlns:a16="http://schemas.microsoft.com/office/drawing/2014/main" id="{A08D52EC-BED3-413F-9F7E-93E22483D4D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8" y="14623752"/>
            <a:ext cx="2427270" cy="1758092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19B81D33-5058-4635-B9FB-C555882F6319}"/>
              </a:ext>
            </a:extLst>
          </p:cNvPr>
          <p:cNvSpPr/>
          <p:nvPr/>
        </p:nvSpPr>
        <p:spPr>
          <a:xfrm>
            <a:off x="857070" y="10953824"/>
            <a:ext cx="24095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800" dirty="0"/>
              <a:t>Image pair</a:t>
            </a:r>
          </a:p>
          <a:p>
            <a:pPr algn="ctr"/>
            <a:r>
              <a:rPr lang="nl-NL" sz="2800" dirty="0"/>
              <a:t>&lt;original, transformed&gt;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3578A84-FCE4-4332-BF4D-5CD270F12DDD}"/>
              </a:ext>
            </a:extLst>
          </p:cNvPr>
          <p:cNvGrpSpPr/>
          <p:nvPr/>
        </p:nvGrpSpPr>
        <p:grpSpPr>
          <a:xfrm>
            <a:off x="3755746" y="12708015"/>
            <a:ext cx="2511837" cy="3703440"/>
            <a:chOff x="2741817" y="2758155"/>
            <a:chExt cx="1823783" cy="3006048"/>
          </a:xfrm>
        </p:grpSpPr>
        <p:pic>
          <p:nvPicPr>
            <p:cNvPr id="60" name="Picture 59" descr="A picture containing table&#10;&#10;Description generated with high confidence">
              <a:extLst>
                <a:ext uri="{FF2B5EF4-FFF2-40B4-BE49-F238E27FC236}">
                  <a16:creationId xmlns:a16="http://schemas.microsoft.com/office/drawing/2014/main" id="{D8B1E0EA-481E-4049-A4A2-4C56E8846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1818" y="2758155"/>
              <a:ext cx="1823782" cy="1461759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0C83AB2C-F1EA-48C4-B6DB-FB10F20A2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1817" y="4298963"/>
              <a:ext cx="1823782" cy="1465240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32918D7-F0E7-48C5-B44F-5D0F78C31CA4}"/>
              </a:ext>
            </a:extLst>
          </p:cNvPr>
          <p:cNvGrpSpPr/>
          <p:nvPr/>
        </p:nvGrpSpPr>
        <p:grpSpPr>
          <a:xfrm>
            <a:off x="13688106" y="13585862"/>
            <a:ext cx="1380506" cy="2141150"/>
            <a:chOff x="12339795" y="3617473"/>
            <a:chExt cx="1380506" cy="214115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ECDFCC7-01B0-4873-B977-B672EB787BB6}"/>
                </a:ext>
              </a:extLst>
            </p:cNvPr>
            <p:cNvSpPr txBox="1"/>
            <p:nvPr/>
          </p:nvSpPr>
          <p:spPr>
            <a:xfrm>
              <a:off x="12361275" y="3617473"/>
              <a:ext cx="91082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>
                  <a:solidFill>
                    <a:srgbClr val="00B050"/>
                  </a:solidFill>
                  <a:sym typeface="Wingdings" panose="05000000000000000000" pitchFamily="2" charset="2"/>
                </a:rPr>
                <a:t></a:t>
              </a:r>
              <a:endParaRPr lang="en-US" sz="7200" dirty="0">
                <a:solidFill>
                  <a:srgbClr val="00B050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526DE5E-0AAC-4F96-AF1A-86A4547F37EE}"/>
                </a:ext>
              </a:extLst>
            </p:cNvPr>
            <p:cNvSpPr/>
            <p:nvPr/>
          </p:nvSpPr>
          <p:spPr>
            <a:xfrm>
              <a:off x="12339795" y="4435184"/>
              <a:ext cx="1380506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4000" dirty="0"/>
                <a:t>Same</a:t>
              </a:r>
            </a:p>
            <a:p>
              <a:r>
                <a:rPr lang="en-GB" sz="4000" dirty="0"/>
                <a:t>scene</a:t>
              </a:r>
            </a:p>
          </p:txBody>
        </p:sp>
      </p:grp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78F6C582-292B-4CE8-BC1F-8253360A82A3}"/>
              </a:ext>
            </a:extLst>
          </p:cNvPr>
          <p:cNvSpPr/>
          <p:nvPr/>
        </p:nvSpPr>
        <p:spPr>
          <a:xfrm>
            <a:off x="3267880" y="11309943"/>
            <a:ext cx="446292" cy="404351"/>
          </a:xfrm>
          <a:prstGeom prst="rightArrow">
            <a:avLst/>
          </a:prstGeom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0417D4D9-F125-4BB4-9E1C-3D3B45BBED14}"/>
              </a:ext>
            </a:extLst>
          </p:cNvPr>
          <p:cNvSpPr/>
          <p:nvPr/>
        </p:nvSpPr>
        <p:spPr>
          <a:xfrm>
            <a:off x="9004040" y="11376527"/>
            <a:ext cx="446292" cy="404351"/>
          </a:xfrm>
          <a:prstGeom prst="rightArrow">
            <a:avLst/>
          </a:prstGeom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65D5AF12-569E-4F9A-9E50-9F39483B9D06}"/>
              </a:ext>
            </a:extLst>
          </p:cNvPr>
          <p:cNvSpPr/>
          <p:nvPr/>
        </p:nvSpPr>
        <p:spPr>
          <a:xfrm>
            <a:off x="12135740" y="11369694"/>
            <a:ext cx="446292" cy="404351"/>
          </a:xfrm>
          <a:prstGeom prst="rightArrow">
            <a:avLst/>
          </a:prstGeom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59EA2089-E845-429B-B8AF-4DE92EC48A9E}"/>
              </a:ext>
            </a:extLst>
          </p:cNvPr>
          <p:cNvSpPr/>
          <p:nvPr/>
        </p:nvSpPr>
        <p:spPr>
          <a:xfrm>
            <a:off x="3382441" y="14335828"/>
            <a:ext cx="446292" cy="404351"/>
          </a:xfrm>
          <a:prstGeom prst="rightArrow">
            <a:avLst/>
          </a:prstGeom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5B534134-ABEB-484F-8DEF-C97C890AB210}"/>
              </a:ext>
            </a:extLst>
          </p:cNvPr>
          <p:cNvSpPr/>
          <p:nvPr/>
        </p:nvSpPr>
        <p:spPr>
          <a:xfrm>
            <a:off x="6254255" y="14335828"/>
            <a:ext cx="446292" cy="404351"/>
          </a:xfrm>
          <a:prstGeom prst="rightArrow">
            <a:avLst/>
          </a:prstGeom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725AA3AC-0B74-46DC-A7E8-C4F01856123F}"/>
              </a:ext>
            </a:extLst>
          </p:cNvPr>
          <p:cNvSpPr/>
          <p:nvPr/>
        </p:nvSpPr>
        <p:spPr>
          <a:xfrm>
            <a:off x="13048929" y="14276735"/>
            <a:ext cx="446292" cy="404351"/>
          </a:xfrm>
          <a:prstGeom prst="rightArrow">
            <a:avLst/>
          </a:prstGeom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8B7256D-6024-4999-96CD-62B6F3695084}"/>
              </a:ext>
            </a:extLst>
          </p:cNvPr>
          <p:cNvSpPr txBox="1"/>
          <p:nvPr/>
        </p:nvSpPr>
        <p:spPr>
          <a:xfrm>
            <a:off x="15429678" y="9418892"/>
            <a:ext cx="14319459" cy="7140416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</a:ln>
          <a:effectLst/>
        </p:spPr>
        <p:txBody>
          <a:bodyPr wrap="square" numCol="1" rtlCol="0">
            <a:spAutoFit/>
          </a:bodyPr>
          <a:lstStyle/>
          <a:p>
            <a:r>
              <a:rPr lang="en-US" sz="7200" b="1" dirty="0"/>
              <a:t> Feature descriptors</a:t>
            </a:r>
            <a:endParaRPr lang="en-US" b="1" dirty="0"/>
          </a:p>
          <a:p>
            <a:r>
              <a:rPr lang="en-US" sz="4200" b="1" dirty="0"/>
              <a:t> </a:t>
            </a:r>
            <a:r>
              <a:rPr lang="en-US" sz="4200" dirty="0"/>
              <a:t>Region descriptors = Point descriptors</a:t>
            </a:r>
          </a:p>
          <a:p>
            <a:endParaRPr lang="en-US" sz="2400" dirty="0"/>
          </a:p>
          <a:p>
            <a:pPr algn="ctr"/>
            <a:r>
              <a:rPr lang="en-US" sz="4200" dirty="0"/>
              <a:t>region </a:t>
            </a:r>
            <a:r>
              <a:rPr lang="en-US" sz="4200" dirty="0">
                <a:sym typeface="Wingdings" panose="05000000000000000000" pitchFamily="2" charset="2"/>
              </a:rPr>
              <a:t> </a:t>
            </a:r>
            <a:r>
              <a:rPr lang="en-US" sz="4200" dirty="0"/>
              <a:t>equivalent ellipse </a:t>
            </a:r>
            <a:r>
              <a:rPr lang="en-US" sz="4200" dirty="0">
                <a:sym typeface="Wingdings" panose="05000000000000000000" pitchFamily="2" charset="2"/>
              </a:rPr>
              <a:t> </a:t>
            </a:r>
            <a:r>
              <a:rPr lang="en-US" sz="4200" dirty="0"/>
              <a:t>centroid </a:t>
            </a:r>
            <a:r>
              <a:rPr lang="en-US" sz="4200" dirty="0">
                <a:sym typeface="Wingdings" panose="05000000000000000000" pitchFamily="2" charset="2"/>
              </a:rPr>
              <a:t> window  descriptor</a:t>
            </a:r>
          </a:p>
          <a:p>
            <a:r>
              <a:rPr lang="en-US" sz="3800" dirty="0">
                <a:sym typeface="Wingdings" panose="05000000000000000000" pitchFamily="2" charset="2"/>
              </a:rPr>
              <a:t> </a:t>
            </a:r>
            <a:r>
              <a:rPr lang="en-US" sz="4000" dirty="0">
                <a:sym typeface="Wingdings" panose="05000000000000000000" pitchFamily="2" charset="2"/>
              </a:rPr>
              <a:t>	</a:t>
            </a:r>
            <a:r>
              <a:rPr lang="en-US" sz="3600" dirty="0">
                <a:sym typeface="Wingdings" panose="05000000000000000000" pitchFamily="2" charset="2"/>
              </a:rPr>
              <a:t>                                                                                        </a:t>
            </a:r>
          </a:p>
          <a:p>
            <a:endParaRPr lang="en-US" sz="3800" dirty="0">
              <a:sym typeface="Wingdings" panose="05000000000000000000" pitchFamily="2" charset="2"/>
            </a:endParaRPr>
          </a:p>
          <a:p>
            <a:pPr algn="ctr"/>
            <a:endParaRPr lang="en-US" sz="3400" dirty="0">
              <a:sym typeface="Wingdings" panose="05000000000000000000" pitchFamily="2" charset="2"/>
            </a:endParaRPr>
          </a:p>
          <a:p>
            <a:pPr algn="just"/>
            <a:endParaRPr lang="en-US" sz="1000" dirty="0">
              <a:sym typeface="Wingdings" panose="05000000000000000000" pitchFamily="2" charset="2"/>
            </a:endParaRPr>
          </a:p>
          <a:p>
            <a:pPr algn="just"/>
            <a:endParaRPr lang="en-US" sz="1200" dirty="0">
              <a:sym typeface="Wingdings" panose="05000000000000000000" pitchFamily="2" charset="2"/>
            </a:endParaRPr>
          </a:p>
          <a:p>
            <a:pPr algn="just"/>
            <a:r>
              <a:rPr lang="en-US" sz="4200" dirty="0">
                <a:sym typeface="Wingdings" panose="05000000000000000000" pitchFamily="2" charset="2"/>
              </a:rPr>
              <a:t> e.g. MSER                                                                        e.g. SURF, SIFT</a:t>
            </a:r>
          </a:p>
          <a:p>
            <a:pPr algn="r"/>
            <a:r>
              <a:rPr lang="en-US" sz="2800" i="1" dirty="0">
                <a:sym typeface="Wingdings" panose="05000000000000000000" pitchFamily="2" charset="2"/>
              </a:rPr>
              <a:t>64, 128 –dimensional</a:t>
            </a:r>
          </a:p>
          <a:p>
            <a:r>
              <a:rPr lang="en-US" sz="2000" i="1" dirty="0"/>
              <a:t> </a:t>
            </a:r>
            <a:endParaRPr lang="en-US" sz="2000" dirty="0">
              <a:sym typeface="Wingdings" panose="05000000000000000000" pitchFamily="2" charset="2"/>
            </a:endParaRPr>
          </a:p>
          <a:p>
            <a:pPr algn="r"/>
            <a:r>
              <a:rPr lang="en-US" sz="4600" dirty="0">
                <a:solidFill>
                  <a:srgbClr val="C00000"/>
                </a:solidFill>
              </a:rPr>
              <a:t>The shape of the region is not used!</a:t>
            </a:r>
            <a:endParaRPr lang="en-US" sz="600" dirty="0">
              <a:solidFill>
                <a:srgbClr val="C00000"/>
              </a:solidFill>
            </a:endParaRPr>
          </a:p>
          <a:p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65" name="Picture 64" descr="A picture containing indoor, wall&#10;&#10;Description generated with high confidence">
            <a:extLst>
              <a:ext uri="{FF2B5EF4-FFF2-40B4-BE49-F238E27FC236}">
                <a16:creationId xmlns:a16="http://schemas.microsoft.com/office/drawing/2014/main" id="{912A0488-FFBC-47AB-9243-C40019E6BC2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1072" y="12875235"/>
            <a:ext cx="1076325" cy="1066800"/>
          </a:xfrm>
          <a:prstGeom prst="rect">
            <a:avLst/>
          </a:prstGeom>
        </p:spPr>
      </p:pic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E507864C-1998-412C-8B06-BBAFE1B89864}"/>
              </a:ext>
            </a:extLst>
          </p:cNvPr>
          <p:cNvSpPr/>
          <p:nvPr/>
        </p:nvSpPr>
        <p:spPr>
          <a:xfrm>
            <a:off x="20801416" y="12992638"/>
            <a:ext cx="614243" cy="792132"/>
          </a:xfrm>
          <a:custGeom>
            <a:avLst/>
            <a:gdLst>
              <a:gd name="connsiteX0" fmla="*/ 0 w 642874"/>
              <a:gd name="connsiteY0" fmla="*/ 54864 h 741247"/>
              <a:gd name="connsiteX1" fmla="*/ 0 w 642874"/>
              <a:gd name="connsiteY1" fmla="*/ 54864 h 741247"/>
              <a:gd name="connsiteX2" fmla="*/ 27432 w 642874"/>
              <a:gd name="connsiteY2" fmla="*/ 128016 h 741247"/>
              <a:gd name="connsiteX3" fmla="*/ 36576 w 642874"/>
              <a:gd name="connsiteY3" fmla="*/ 155448 h 741247"/>
              <a:gd name="connsiteX4" fmla="*/ 73152 w 642874"/>
              <a:gd name="connsiteY4" fmla="*/ 210312 h 741247"/>
              <a:gd name="connsiteX5" fmla="*/ 109728 w 642874"/>
              <a:gd name="connsiteY5" fmla="*/ 256032 h 741247"/>
              <a:gd name="connsiteX6" fmla="*/ 128016 w 642874"/>
              <a:gd name="connsiteY6" fmla="*/ 310896 h 741247"/>
              <a:gd name="connsiteX7" fmla="*/ 146304 w 642874"/>
              <a:gd name="connsiteY7" fmla="*/ 338328 h 741247"/>
              <a:gd name="connsiteX8" fmla="*/ 164592 w 642874"/>
              <a:gd name="connsiteY8" fmla="*/ 393192 h 741247"/>
              <a:gd name="connsiteX9" fmla="*/ 182880 w 642874"/>
              <a:gd name="connsiteY9" fmla="*/ 420624 h 741247"/>
              <a:gd name="connsiteX10" fmla="*/ 192024 w 642874"/>
              <a:gd name="connsiteY10" fmla="*/ 448056 h 741247"/>
              <a:gd name="connsiteX11" fmla="*/ 228600 w 642874"/>
              <a:gd name="connsiteY11" fmla="*/ 502920 h 741247"/>
              <a:gd name="connsiteX12" fmla="*/ 237744 w 642874"/>
              <a:gd name="connsiteY12" fmla="*/ 530352 h 741247"/>
              <a:gd name="connsiteX13" fmla="*/ 283464 w 642874"/>
              <a:gd name="connsiteY13" fmla="*/ 585216 h 741247"/>
              <a:gd name="connsiteX14" fmla="*/ 301752 w 642874"/>
              <a:gd name="connsiteY14" fmla="*/ 612648 h 741247"/>
              <a:gd name="connsiteX15" fmla="*/ 329184 w 642874"/>
              <a:gd name="connsiteY15" fmla="*/ 640080 h 741247"/>
              <a:gd name="connsiteX16" fmla="*/ 347472 w 642874"/>
              <a:gd name="connsiteY16" fmla="*/ 667512 h 741247"/>
              <a:gd name="connsiteX17" fmla="*/ 374904 w 642874"/>
              <a:gd name="connsiteY17" fmla="*/ 685800 h 741247"/>
              <a:gd name="connsiteX18" fmla="*/ 411480 w 642874"/>
              <a:gd name="connsiteY18" fmla="*/ 713232 h 741247"/>
              <a:gd name="connsiteX19" fmla="*/ 420624 w 642874"/>
              <a:gd name="connsiteY19" fmla="*/ 640080 h 741247"/>
              <a:gd name="connsiteX20" fmla="*/ 429768 w 642874"/>
              <a:gd name="connsiteY20" fmla="*/ 612648 h 741247"/>
              <a:gd name="connsiteX21" fmla="*/ 438912 w 642874"/>
              <a:gd name="connsiteY21" fmla="*/ 576072 h 741247"/>
              <a:gd name="connsiteX22" fmla="*/ 457200 w 642874"/>
              <a:gd name="connsiteY22" fmla="*/ 521208 h 741247"/>
              <a:gd name="connsiteX23" fmla="*/ 475488 w 642874"/>
              <a:gd name="connsiteY23" fmla="*/ 448056 h 741247"/>
              <a:gd name="connsiteX24" fmla="*/ 493776 w 642874"/>
              <a:gd name="connsiteY24" fmla="*/ 393192 h 741247"/>
              <a:gd name="connsiteX25" fmla="*/ 521208 w 642874"/>
              <a:gd name="connsiteY25" fmla="*/ 283464 h 741247"/>
              <a:gd name="connsiteX26" fmla="*/ 530352 w 642874"/>
              <a:gd name="connsiteY26" fmla="*/ 256032 h 741247"/>
              <a:gd name="connsiteX27" fmla="*/ 539496 w 642874"/>
              <a:gd name="connsiteY27" fmla="*/ 228600 h 741247"/>
              <a:gd name="connsiteX28" fmla="*/ 557784 w 642874"/>
              <a:gd name="connsiteY28" fmla="*/ 201168 h 741247"/>
              <a:gd name="connsiteX29" fmla="*/ 566928 w 642874"/>
              <a:gd name="connsiteY29" fmla="*/ 173736 h 741247"/>
              <a:gd name="connsiteX30" fmla="*/ 603504 w 642874"/>
              <a:gd name="connsiteY30" fmla="*/ 118872 h 741247"/>
              <a:gd name="connsiteX31" fmla="*/ 621792 w 642874"/>
              <a:gd name="connsiteY31" fmla="*/ 64008 h 741247"/>
              <a:gd name="connsiteX32" fmla="*/ 640080 w 642874"/>
              <a:gd name="connsiteY32" fmla="*/ 36576 h 741247"/>
              <a:gd name="connsiteX33" fmla="*/ 585216 w 642874"/>
              <a:gd name="connsiteY33" fmla="*/ 54864 h 741247"/>
              <a:gd name="connsiteX34" fmla="*/ 566928 w 642874"/>
              <a:gd name="connsiteY34" fmla="*/ 82296 h 741247"/>
              <a:gd name="connsiteX35" fmla="*/ 502920 w 642874"/>
              <a:gd name="connsiteY35" fmla="*/ 91440 h 741247"/>
              <a:gd name="connsiteX36" fmla="*/ 320040 w 642874"/>
              <a:gd name="connsiteY36" fmla="*/ 82296 h 741247"/>
              <a:gd name="connsiteX37" fmla="*/ 265176 w 642874"/>
              <a:gd name="connsiteY37" fmla="*/ 54864 h 741247"/>
              <a:gd name="connsiteX38" fmla="*/ 237744 w 642874"/>
              <a:gd name="connsiteY38" fmla="*/ 45720 h 741247"/>
              <a:gd name="connsiteX39" fmla="*/ 210312 w 642874"/>
              <a:gd name="connsiteY39" fmla="*/ 27432 h 741247"/>
              <a:gd name="connsiteX40" fmla="*/ 100584 w 642874"/>
              <a:gd name="connsiteY40" fmla="*/ 0 h 741247"/>
              <a:gd name="connsiteX41" fmla="*/ 0 w 642874"/>
              <a:gd name="connsiteY41" fmla="*/ 54864 h 741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42874" h="741247">
                <a:moveTo>
                  <a:pt x="0" y="54864"/>
                </a:moveTo>
                <a:lnTo>
                  <a:pt x="0" y="54864"/>
                </a:lnTo>
                <a:cubicBezTo>
                  <a:pt x="9144" y="79248"/>
                  <a:pt x="18532" y="103542"/>
                  <a:pt x="27432" y="128016"/>
                </a:cubicBezTo>
                <a:cubicBezTo>
                  <a:pt x="30726" y="137074"/>
                  <a:pt x="31895" y="147022"/>
                  <a:pt x="36576" y="155448"/>
                </a:cubicBezTo>
                <a:cubicBezTo>
                  <a:pt x="47250" y="174661"/>
                  <a:pt x="66201" y="189460"/>
                  <a:pt x="73152" y="210312"/>
                </a:cubicBezTo>
                <a:cubicBezTo>
                  <a:pt x="85771" y="248170"/>
                  <a:pt x="74276" y="232397"/>
                  <a:pt x="109728" y="256032"/>
                </a:cubicBezTo>
                <a:cubicBezTo>
                  <a:pt x="115824" y="274320"/>
                  <a:pt x="117323" y="294856"/>
                  <a:pt x="128016" y="310896"/>
                </a:cubicBezTo>
                <a:cubicBezTo>
                  <a:pt x="134112" y="320040"/>
                  <a:pt x="141841" y="328285"/>
                  <a:pt x="146304" y="338328"/>
                </a:cubicBezTo>
                <a:cubicBezTo>
                  <a:pt x="154133" y="355944"/>
                  <a:pt x="153899" y="377152"/>
                  <a:pt x="164592" y="393192"/>
                </a:cubicBezTo>
                <a:cubicBezTo>
                  <a:pt x="170688" y="402336"/>
                  <a:pt x="177965" y="410794"/>
                  <a:pt x="182880" y="420624"/>
                </a:cubicBezTo>
                <a:cubicBezTo>
                  <a:pt x="187191" y="429245"/>
                  <a:pt x="187343" y="439630"/>
                  <a:pt x="192024" y="448056"/>
                </a:cubicBezTo>
                <a:cubicBezTo>
                  <a:pt x="202698" y="467269"/>
                  <a:pt x="221649" y="482068"/>
                  <a:pt x="228600" y="502920"/>
                </a:cubicBezTo>
                <a:cubicBezTo>
                  <a:pt x="231648" y="512064"/>
                  <a:pt x="233433" y="521731"/>
                  <a:pt x="237744" y="530352"/>
                </a:cubicBezTo>
                <a:cubicBezTo>
                  <a:pt x="254771" y="564406"/>
                  <a:pt x="258185" y="554882"/>
                  <a:pt x="283464" y="585216"/>
                </a:cubicBezTo>
                <a:cubicBezTo>
                  <a:pt x="290499" y="593659"/>
                  <a:pt x="294717" y="604205"/>
                  <a:pt x="301752" y="612648"/>
                </a:cubicBezTo>
                <a:cubicBezTo>
                  <a:pt x="310031" y="622582"/>
                  <a:pt x="320905" y="630146"/>
                  <a:pt x="329184" y="640080"/>
                </a:cubicBezTo>
                <a:cubicBezTo>
                  <a:pt x="336219" y="648523"/>
                  <a:pt x="339701" y="659741"/>
                  <a:pt x="347472" y="667512"/>
                </a:cubicBezTo>
                <a:cubicBezTo>
                  <a:pt x="355243" y="675283"/>
                  <a:pt x="365760" y="679704"/>
                  <a:pt x="374904" y="685800"/>
                </a:cubicBezTo>
                <a:cubicBezTo>
                  <a:pt x="396667" y="751090"/>
                  <a:pt x="382499" y="756704"/>
                  <a:pt x="411480" y="713232"/>
                </a:cubicBezTo>
                <a:cubicBezTo>
                  <a:pt x="414528" y="688848"/>
                  <a:pt x="416228" y="664257"/>
                  <a:pt x="420624" y="640080"/>
                </a:cubicBezTo>
                <a:cubicBezTo>
                  <a:pt x="422348" y="630597"/>
                  <a:pt x="427120" y="621916"/>
                  <a:pt x="429768" y="612648"/>
                </a:cubicBezTo>
                <a:cubicBezTo>
                  <a:pt x="433220" y="600564"/>
                  <a:pt x="435301" y="588109"/>
                  <a:pt x="438912" y="576072"/>
                </a:cubicBezTo>
                <a:cubicBezTo>
                  <a:pt x="444451" y="557608"/>
                  <a:pt x="452525" y="539910"/>
                  <a:pt x="457200" y="521208"/>
                </a:cubicBezTo>
                <a:cubicBezTo>
                  <a:pt x="463296" y="496824"/>
                  <a:pt x="467540" y="471901"/>
                  <a:pt x="475488" y="448056"/>
                </a:cubicBezTo>
                <a:cubicBezTo>
                  <a:pt x="481584" y="429768"/>
                  <a:pt x="490607" y="412207"/>
                  <a:pt x="493776" y="393192"/>
                </a:cubicBezTo>
                <a:cubicBezTo>
                  <a:pt x="506089" y="319313"/>
                  <a:pt x="497057" y="355917"/>
                  <a:pt x="521208" y="283464"/>
                </a:cubicBezTo>
                <a:lnTo>
                  <a:pt x="530352" y="256032"/>
                </a:lnTo>
                <a:cubicBezTo>
                  <a:pt x="533400" y="246888"/>
                  <a:pt x="534149" y="236620"/>
                  <a:pt x="539496" y="228600"/>
                </a:cubicBezTo>
                <a:cubicBezTo>
                  <a:pt x="545592" y="219456"/>
                  <a:pt x="552869" y="210998"/>
                  <a:pt x="557784" y="201168"/>
                </a:cubicBezTo>
                <a:cubicBezTo>
                  <a:pt x="562095" y="192547"/>
                  <a:pt x="562247" y="182162"/>
                  <a:pt x="566928" y="173736"/>
                </a:cubicBezTo>
                <a:cubicBezTo>
                  <a:pt x="577602" y="154523"/>
                  <a:pt x="596553" y="139724"/>
                  <a:pt x="603504" y="118872"/>
                </a:cubicBezTo>
                <a:cubicBezTo>
                  <a:pt x="609600" y="100584"/>
                  <a:pt x="611099" y="80048"/>
                  <a:pt x="621792" y="64008"/>
                </a:cubicBezTo>
                <a:cubicBezTo>
                  <a:pt x="627888" y="54864"/>
                  <a:pt x="650742" y="39241"/>
                  <a:pt x="640080" y="36576"/>
                </a:cubicBezTo>
                <a:cubicBezTo>
                  <a:pt x="621378" y="31901"/>
                  <a:pt x="585216" y="54864"/>
                  <a:pt x="585216" y="54864"/>
                </a:cubicBezTo>
                <a:cubicBezTo>
                  <a:pt x="579120" y="64008"/>
                  <a:pt x="576971" y="77833"/>
                  <a:pt x="566928" y="82296"/>
                </a:cubicBezTo>
                <a:cubicBezTo>
                  <a:pt x="547233" y="91049"/>
                  <a:pt x="524473" y="91440"/>
                  <a:pt x="502920" y="91440"/>
                </a:cubicBezTo>
                <a:cubicBezTo>
                  <a:pt x="441884" y="91440"/>
                  <a:pt x="381000" y="85344"/>
                  <a:pt x="320040" y="82296"/>
                </a:cubicBezTo>
                <a:cubicBezTo>
                  <a:pt x="251089" y="59312"/>
                  <a:pt x="336080" y="90316"/>
                  <a:pt x="265176" y="54864"/>
                </a:cubicBezTo>
                <a:cubicBezTo>
                  <a:pt x="256555" y="50553"/>
                  <a:pt x="246365" y="50031"/>
                  <a:pt x="237744" y="45720"/>
                </a:cubicBezTo>
                <a:cubicBezTo>
                  <a:pt x="227914" y="40805"/>
                  <a:pt x="220355" y="31895"/>
                  <a:pt x="210312" y="27432"/>
                </a:cubicBezTo>
                <a:cubicBezTo>
                  <a:pt x="166840" y="8111"/>
                  <a:pt x="146590" y="7668"/>
                  <a:pt x="100584" y="0"/>
                </a:cubicBezTo>
                <a:cubicBezTo>
                  <a:pt x="9720" y="10096"/>
                  <a:pt x="16764" y="45720"/>
                  <a:pt x="0" y="54864"/>
                </a:cubicBezTo>
                <a:close/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AA5FD67-E736-4725-958F-9FCB69820885}"/>
              </a:ext>
            </a:extLst>
          </p:cNvPr>
          <p:cNvGrpSpPr/>
          <p:nvPr/>
        </p:nvGrpSpPr>
        <p:grpSpPr>
          <a:xfrm>
            <a:off x="20788725" y="12850635"/>
            <a:ext cx="628650" cy="915722"/>
            <a:chOff x="21486098" y="15402882"/>
            <a:chExt cx="628650" cy="91572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03FA8AF-2870-4B08-B78D-0B345E871EAC}"/>
                </a:ext>
              </a:extLst>
            </p:cNvPr>
            <p:cNvSpPr/>
            <p:nvPr/>
          </p:nvSpPr>
          <p:spPr>
            <a:xfrm rot="20328868">
              <a:off x="21486098" y="15402882"/>
              <a:ext cx="628650" cy="915722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B95E66-D860-4395-A841-3E078970959D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21627804" y="15444653"/>
              <a:ext cx="166972" cy="424406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B4F50EB-FE9F-4EDF-A43D-FB82D8EF4E04}"/>
              </a:ext>
            </a:extLst>
          </p:cNvPr>
          <p:cNvCxnSpPr>
            <a:cxnSpLocks/>
            <a:stCxn id="15" idx="3"/>
          </p:cNvCxnSpPr>
          <p:nvPr/>
        </p:nvCxnSpPr>
        <p:spPr>
          <a:xfrm flipH="1">
            <a:off x="20841195" y="13376165"/>
            <a:ext cx="256208" cy="14306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2E425CCE-56D7-498F-8ACF-F2E2DFCFC816}"/>
              </a:ext>
            </a:extLst>
          </p:cNvPr>
          <p:cNvSpPr/>
          <p:nvPr/>
        </p:nvSpPr>
        <p:spPr>
          <a:xfrm>
            <a:off x="21087470" y="13304520"/>
            <a:ext cx="67828" cy="83937"/>
          </a:xfrm>
          <a:prstGeom prst="ellipse">
            <a:avLst/>
          </a:prstGeom>
          <a:solidFill>
            <a:srgbClr val="FFFF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4" name="Picture 53" descr="A picture containing indoor, wall&#10;&#10;Description generated with high confidence">
            <a:extLst>
              <a:ext uri="{FF2B5EF4-FFF2-40B4-BE49-F238E27FC236}">
                <a16:creationId xmlns:a16="http://schemas.microsoft.com/office/drawing/2014/main" id="{89896137-18D6-4E56-A465-BE8C1F6851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6036" y="12766315"/>
            <a:ext cx="1076325" cy="10668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3" name="Picture 62" descr="Graffiti on a wall&#10;&#10;Description generated with high confidence">
            <a:extLst>
              <a:ext uri="{FF2B5EF4-FFF2-40B4-BE49-F238E27FC236}">
                <a16:creationId xmlns:a16="http://schemas.microsoft.com/office/drawing/2014/main" id="{63BFE886-E33F-4266-9BB0-1D17D5BBBD2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9514" y="12465106"/>
            <a:ext cx="2427271" cy="175809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3ABA26-BF2E-4331-97A2-F215F54421C7}"/>
              </a:ext>
            </a:extLst>
          </p:cNvPr>
          <p:cNvCxnSpPr>
            <a:cxnSpLocks/>
            <a:endCxn id="79" idx="0"/>
          </p:cNvCxnSpPr>
          <p:nvPr/>
        </p:nvCxnSpPr>
        <p:spPr>
          <a:xfrm flipV="1">
            <a:off x="17093207" y="13041988"/>
            <a:ext cx="1920268" cy="150856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531F7C44-4002-4884-B132-1BDB4F5FA51D}"/>
              </a:ext>
            </a:extLst>
          </p:cNvPr>
          <p:cNvSpPr/>
          <p:nvPr/>
        </p:nvSpPr>
        <p:spPr>
          <a:xfrm>
            <a:off x="19013475" y="12983358"/>
            <a:ext cx="614243" cy="792132"/>
          </a:xfrm>
          <a:custGeom>
            <a:avLst/>
            <a:gdLst>
              <a:gd name="connsiteX0" fmla="*/ 0 w 642874"/>
              <a:gd name="connsiteY0" fmla="*/ 54864 h 741247"/>
              <a:gd name="connsiteX1" fmla="*/ 0 w 642874"/>
              <a:gd name="connsiteY1" fmla="*/ 54864 h 741247"/>
              <a:gd name="connsiteX2" fmla="*/ 27432 w 642874"/>
              <a:gd name="connsiteY2" fmla="*/ 128016 h 741247"/>
              <a:gd name="connsiteX3" fmla="*/ 36576 w 642874"/>
              <a:gd name="connsiteY3" fmla="*/ 155448 h 741247"/>
              <a:gd name="connsiteX4" fmla="*/ 73152 w 642874"/>
              <a:gd name="connsiteY4" fmla="*/ 210312 h 741247"/>
              <a:gd name="connsiteX5" fmla="*/ 109728 w 642874"/>
              <a:gd name="connsiteY5" fmla="*/ 256032 h 741247"/>
              <a:gd name="connsiteX6" fmla="*/ 128016 w 642874"/>
              <a:gd name="connsiteY6" fmla="*/ 310896 h 741247"/>
              <a:gd name="connsiteX7" fmla="*/ 146304 w 642874"/>
              <a:gd name="connsiteY7" fmla="*/ 338328 h 741247"/>
              <a:gd name="connsiteX8" fmla="*/ 164592 w 642874"/>
              <a:gd name="connsiteY8" fmla="*/ 393192 h 741247"/>
              <a:gd name="connsiteX9" fmla="*/ 182880 w 642874"/>
              <a:gd name="connsiteY9" fmla="*/ 420624 h 741247"/>
              <a:gd name="connsiteX10" fmla="*/ 192024 w 642874"/>
              <a:gd name="connsiteY10" fmla="*/ 448056 h 741247"/>
              <a:gd name="connsiteX11" fmla="*/ 228600 w 642874"/>
              <a:gd name="connsiteY11" fmla="*/ 502920 h 741247"/>
              <a:gd name="connsiteX12" fmla="*/ 237744 w 642874"/>
              <a:gd name="connsiteY12" fmla="*/ 530352 h 741247"/>
              <a:gd name="connsiteX13" fmla="*/ 283464 w 642874"/>
              <a:gd name="connsiteY13" fmla="*/ 585216 h 741247"/>
              <a:gd name="connsiteX14" fmla="*/ 301752 w 642874"/>
              <a:gd name="connsiteY14" fmla="*/ 612648 h 741247"/>
              <a:gd name="connsiteX15" fmla="*/ 329184 w 642874"/>
              <a:gd name="connsiteY15" fmla="*/ 640080 h 741247"/>
              <a:gd name="connsiteX16" fmla="*/ 347472 w 642874"/>
              <a:gd name="connsiteY16" fmla="*/ 667512 h 741247"/>
              <a:gd name="connsiteX17" fmla="*/ 374904 w 642874"/>
              <a:gd name="connsiteY17" fmla="*/ 685800 h 741247"/>
              <a:gd name="connsiteX18" fmla="*/ 411480 w 642874"/>
              <a:gd name="connsiteY18" fmla="*/ 713232 h 741247"/>
              <a:gd name="connsiteX19" fmla="*/ 420624 w 642874"/>
              <a:gd name="connsiteY19" fmla="*/ 640080 h 741247"/>
              <a:gd name="connsiteX20" fmla="*/ 429768 w 642874"/>
              <a:gd name="connsiteY20" fmla="*/ 612648 h 741247"/>
              <a:gd name="connsiteX21" fmla="*/ 438912 w 642874"/>
              <a:gd name="connsiteY21" fmla="*/ 576072 h 741247"/>
              <a:gd name="connsiteX22" fmla="*/ 457200 w 642874"/>
              <a:gd name="connsiteY22" fmla="*/ 521208 h 741247"/>
              <a:gd name="connsiteX23" fmla="*/ 475488 w 642874"/>
              <a:gd name="connsiteY23" fmla="*/ 448056 h 741247"/>
              <a:gd name="connsiteX24" fmla="*/ 493776 w 642874"/>
              <a:gd name="connsiteY24" fmla="*/ 393192 h 741247"/>
              <a:gd name="connsiteX25" fmla="*/ 521208 w 642874"/>
              <a:gd name="connsiteY25" fmla="*/ 283464 h 741247"/>
              <a:gd name="connsiteX26" fmla="*/ 530352 w 642874"/>
              <a:gd name="connsiteY26" fmla="*/ 256032 h 741247"/>
              <a:gd name="connsiteX27" fmla="*/ 539496 w 642874"/>
              <a:gd name="connsiteY27" fmla="*/ 228600 h 741247"/>
              <a:gd name="connsiteX28" fmla="*/ 557784 w 642874"/>
              <a:gd name="connsiteY28" fmla="*/ 201168 h 741247"/>
              <a:gd name="connsiteX29" fmla="*/ 566928 w 642874"/>
              <a:gd name="connsiteY29" fmla="*/ 173736 h 741247"/>
              <a:gd name="connsiteX30" fmla="*/ 603504 w 642874"/>
              <a:gd name="connsiteY30" fmla="*/ 118872 h 741247"/>
              <a:gd name="connsiteX31" fmla="*/ 621792 w 642874"/>
              <a:gd name="connsiteY31" fmla="*/ 64008 h 741247"/>
              <a:gd name="connsiteX32" fmla="*/ 640080 w 642874"/>
              <a:gd name="connsiteY32" fmla="*/ 36576 h 741247"/>
              <a:gd name="connsiteX33" fmla="*/ 585216 w 642874"/>
              <a:gd name="connsiteY33" fmla="*/ 54864 h 741247"/>
              <a:gd name="connsiteX34" fmla="*/ 566928 w 642874"/>
              <a:gd name="connsiteY34" fmla="*/ 82296 h 741247"/>
              <a:gd name="connsiteX35" fmla="*/ 502920 w 642874"/>
              <a:gd name="connsiteY35" fmla="*/ 91440 h 741247"/>
              <a:gd name="connsiteX36" fmla="*/ 320040 w 642874"/>
              <a:gd name="connsiteY36" fmla="*/ 82296 h 741247"/>
              <a:gd name="connsiteX37" fmla="*/ 265176 w 642874"/>
              <a:gd name="connsiteY37" fmla="*/ 54864 h 741247"/>
              <a:gd name="connsiteX38" fmla="*/ 237744 w 642874"/>
              <a:gd name="connsiteY38" fmla="*/ 45720 h 741247"/>
              <a:gd name="connsiteX39" fmla="*/ 210312 w 642874"/>
              <a:gd name="connsiteY39" fmla="*/ 27432 h 741247"/>
              <a:gd name="connsiteX40" fmla="*/ 100584 w 642874"/>
              <a:gd name="connsiteY40" fmla="*/ 0 h 741247"/>
              <a:gd name="connsiteX41" fmla="*/ 0 w 642874"/>
              <a:gd name="connsiteY41" fmla="*/ 54864 h 741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42874" h="741247">
                <a:moveTo>
                  <a:pt x="0" y="54864"/>
                </a:moveTo>
                <a:lnTo>
                  <a:pt x="0" y="54864"/>
                </a:lnTo>
                <a:cubicBezTo>
                  <a:pt x="9144" y="79248"/>
                  <a:pt x="18532" y="103542"/>
                  <a:pt x="27432" y="128016"/>
                </a:cubicBezTo>
                <a:cubicBezTo>
                  <a:pt x="30726" y="137074"/>
                  <a:pt x="31895" y="147022"/>
                  <a:pt x="36576" y="155448"/>
                </a:cubicBezTo>
                <a:cubicBezTo>
                  <a:pt x="47250" y="174661"/>
                  <a:pt x="66201" y="189460"/>
                  <a:pt x="73152" y="210312"/>
                </a:cubicBezTo>
                <a:cubicBezTo>
                  <a:pt x="85771" y="248170"/>
                  <a:pt x="74276" y="232397"/>
                  <a:pt x="109728" y="256032"/>
                </a:cubicBezTo>
                <a:cubicBezTo>
                  <a:pt x="115824" y="274320"/>
                  <a:pt x="117323" y="294856"/>
                  <a:pt x="128016" y="310896"/>
                </a:cubicBezTo>
                <a:cubicBezTo>
                  <a:pt x="134112" y="320040"/>
                  <a:pt x="141841" y="328285"/>
                  <a:pt x="146304" y="338328"/>
                </a:cubicBezTo>
                <a:cubicBezTo>
                  <a:pt x="154133" y="355944"/>
                  <a:pt x="153899" y="377152"/>
                  <a:pt x="164592" y="393192"/>
                </a:cubicBezTo>
                <a:cubicBezTo>
                  <a:pt x="170688" y="402336"/>
                  <a:pt x="177965" y="410794"/>
                  <a:pt x="182880" y="420624"/>
                </a:cubicBezTo>
                <a:cubicBezTo>
                  <a:pt x="187191" y="429245"/>
                  <a:pt x="187343" y="439630"/>
                  <a:pt x="192024" y="448056"/>
                </a:cubicBezTo>
                <a:cubicBezTo>
                  <a:pt x="202698" y="467269"/>
                  <a:pt x="221649" y="482068"/>
                  <a:pt x="228600" y="502920"/>
                </a:cubicBezTo>
                <a:cubicBezTo>
                  <a:pt x="231648" y="512064"/>
                  <a:pt x="233433" y="521731"/>
                  <a:pt x="237744" y="530352"/>
                </a:cubicBezTo>
                <a:cubicBezTo>
                  <a:pt x="254771" y="564406"/>
                  <a:pt x="258185" y="554882"/>
                  <a:pt x="283464" y="585216"/>
                </a:cubicBezTo>
                <a:cubicBezTo>
                  <a:pt x="290499" y="593659"/>
                  <a:pt x="294717" y="604205"/>
                  <a:pt x="301752" y="612648"/>
                </a:cubicBezTo>
                <a:cubicBezTo>
                  <a:pt x="310031" y="622582"/>
                  <a:pt x="320905" y="630146"/>
                  <a:pt x="329184" y="640080"/>
                </a:cubicBezTo>
                <a:cubicBezTo>
                  <a:pt x="336219" y="648523"/>
                  <a:pt x="339701" y="659741"/>
                  <a:pt x="347472" y="667512"/>
                </a:cubicBezTo>
                <a:cubicBezTo>
                  <a:pt x="355243" y="675283"/>
                  <a:pt x="365760" y="679704"/>
                  <a:pt x="374904" y="685800"/>
                </a:cubicBezTo>
                <a:cubicBezTo>
                  <a:pt x="396667" y="751090"/>
                  <a:pt x="382499" y="756704"/>
                  <a:pt x="411480" y="713232"/>
                </a:cubicBezTo>
                <a:cubicBezTo>
                  <a:pt x="414528" y="688848"/>
                  <a:pt x="416228" y="664257"/>
                  <a:pt x="420624" y="640080"/>
                </a:cubicBezTo>
                <a:cubicBezTo>
                  <a:pt x="422348" y="630597"/>
                  <a:pt x="427120" y="621916"/>
                  <a:pt x="429768" y="612648"/>
                </a:cubicBezTo>
                <a:cubicBezTo>
                  <a:pt x="433220" y="600564"/>
                  <a:pt x="435301" y="588109"/>
                  <a:pt x="438912" y="576072"/>
                </a:cubicBezTo>
                <a:cubicBezTo>
                  <a:pt x="444451" y="557608"/>
                  <a:pt x="452525" y="539910"/>
                  <a:pt x="457200" y="521208"/>
                </a:cubicBezTo>
                <a:cubicBezTo>
                  <a:pt x="463296" y="496824"/>
                  <a:pt x="467540" y="471901"/>
                  <a:pt x="475488" y="448056"/>
                </a:cubicBezTo>
                <a:cubicBezTo>
                  <a:pt x="481584" y="429768"/>
                  <a:pt x="490607" y="412207"/>
                  <a:pt x="493776" y="393192"/>
                </a:cubicBezTo>
                <a:cubicBezTo>
                  <a:pt x="506089" y="319313"/>
                  <a:pt x="497057" y="355917"/>
                  <a:pt x="521208" y="283464"/>
                </a:cubicBezTo>
                <a:lnTo>
                  <a:pt x="530352" y="256032"/>
                </a:lnTo>
                <a:cubicBezTo>
                  <a:pt x="533400" y="246888"/>
                  <a:pt x="534149" y="236620"/>
                  <a:pt x="539496" y="228600"/>
                </a:cubicBezTo>
                <a:cubicBezTo>
                  <a:pt x="545592" y="219456"/>
                  <a:pt x="552869" y="210998"/>
                  <a:pt x="557784" y="201168"/>
                </a:cubicBezTo>
                <a:cubicBezTo>
                  <a:pt x="562095" y="192547"/>
                  <a:pt x="562247" y="182162"/>
                  <a:pt x="566928" y="173736"/>
                </a:cubicBezTo>
                <a:cubicBezTo>
                  <a:pt x="577602" y="154523"/>
                  <a:pt x="596553" y="139724"/>
                  <a:pt x="603504" y="118872"/>
                </a:cubicBezTo>
                <a:cubicBezTo>
                  <a:pt x="609600" y="100584"/>
                  <a:pt x="611099" y="80048"/>
                  <a:pt x="621792" y="64008"/>
                </a:cubicBezTo>
                <a:cubicBezTo>
                  <a:pt x="627888" y="54864"/>
                  <a:pt x="650742" y="39241"/>
                  <a:pt x="640080" y="36576"/>
                </a:cubicBezTo>
                <a:cubicBezTo>
                  <a:pt x="621378" y="31901"/>
                  <a:pt x="585216" y="54864"/>
                  <a:pt x="585216" y="54864"/>
                </a:cubicBezTo>
                <a:cubicBezTo>
                  <a:pt x="579120" y="64008"/>
                  <a:pt x="576971" y="77833"/>
                  <a:pt x="566928" y="82296"/>
                </a:cubicBezTo>
                <a:cubicBezTo>
                  <a:pt x="547233" y="91049"/>
                  <a:pt x="524473" y="91440"/>
                  <a:pt x="502920" y="91440"/>
                </a:cubicBezTo>
                <a:cubicBezTo>
                  <a:pt x="441884" y="91440"/>
                  <a:pt x="381000" y="85344"/>
                  <a:pt x="320040" y="82296"/>
                </a:cubicBezTo>
                <a:cubicBezTo>
                  <a:pt x="251089" y="59312"/>
                  <a:pt x="336080" y="90316"/>
                  <a:pt x="265176" y="54864"/>
                </a:cubicBezTo>
                <a:cubicBezTo>
                  <a:pt x="256555" y="50553"/>
                  <a:pt x="246365" y="50031"/>
                  <a:pt x="237744" y="45720"/>
                </a:cubicBezTo>
                <a:cubicBezTo>
                  <a:pt x="227914" y="40805"/>
                  <a:pt x="220355" y="31895"/>
                  <a:pt x="210312" y="27432"/>
                </a:cubicBezTo>
                <a:cubicBezTo>
                  <a:pt x="166840" y="8111"/>
                  <a:pt x="146590" y="7668"/>
                  <a:pt x="100584" y="0"/>
                </a:cubicBezTo>
                <a:cubicBezTo>
                  <a:pt x="9720" y="10096"/>
                  <a:pt x="16764" y="45720"/>
                  <a:pt x="0" y="54864"/>
                </a:cubicBezTo>
                <a:close/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00B050"/>
              </a:solidFill>
            </a:endParaRP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FF409679-9884-4C2C-941D-86F066D5B07A}"/>
              </a:ext>
            </a:extLst>
          </p:cNvPr>
          <p:cNvSpPr/>
          <p:nvPr/>
        </p:nvSpPr>
        <p:spPr>
          <a:xfrm>
            <a:off x="17093207" y="13175949"/>
            <a:ext cx="220342" cy="232945"/>
          </a:xfrm>
          <a:custGeom>
            <a:avLst/>
            <a:gdLst>
              <a:gd name="connsiteX0" fmla="*/ 0 w 642874"/>
              <a:gd name="connsiteY0" fmla="*/ 54864 h 741247"/>
              <a:gd name="connsiteX1" fmla="*/ 0 w 642874"/>
              <a:gd name="connsiteY1" fmla="*/ 54864 h 741247"/>
              <a:gd name="connsiteX2" fmla="*/ 27432 w 642874"/>
              <a:gd name="connsiteY2" fmla="*/ 128016 h 741247"/>
              <a:gd name="connsiteX3" fmla="*/ 36576 w 642874"/>
              <a:gd name="connsiteY3" fmla="*/ 155448 h 741247"/>
              <a:gd name="connsiteX4" fmla="*/ 73152 w 642874"/>
              <a:gd name="connsiteY4" fmla="*/ 210312 h 741247"/>
              <a:gd name="connsiteX5" fmla="*/ 109728 w 642874"/>
              <a:gd name="connsiteY5" fmla="*/ 256032 h 741247"/>
              <a:gd name="connsiteX6" fmla="*/ 128016 w 642874"/>
              <a:gd name="connsiteY6" fmla="*/ 310896 h 741247"/>
              <a:gd name="connsiteX7" fmla="*/ 146304 w 642874"/>
              <a:gd name="connsiteY7" fmla="*/ 338328 h 741247"/>
              <a:gd name="connsiteX8" fmla="*/ 164592 w 642874"/>
              <a:gd name="connsiteY8" fmla="*/ 393192 h 741247"/>
              <a:gd name="connsiteX9" fmla="*/ 182880 w 642874"/>
              <a:gd name="connsiteY9" fmla="*/ 420624 h 741247"/>
              <a:gd name="connsiteX10" fmla="*/ 192024 w 642874"/>
              <a:gd name="connsiteY10" fmla="*/ 448056 h 741247"/>
              <a:gd name="connsiteX11" fmla="*/ 228600 w 642874"/>
              <a:gd name="connsiteY11" fmla="*/ 502920 h 741247"/>
              <a:gd name="connsiteX12" fmla="*/ 237744 w 642874"/>
              <a:gd name="connsiteY12" fmla="*/ 530352 h 741247"/>
              <a:gd name="connsiteX13" fmla="*/ 283464 w 642874"/>
              <a:gd name="connsiteY13" fmla="*/ 585216 h 741247"/>
              <a:gd name="connsiteX14" fmla="*/ 301752 w 642874"/>
              <a:gd name="connsiteY14" fmla="*/ 612648 h 741247"/>
              <a:gd name="connsiteX15" fmla="*/ 329184 w 642874"/>
              <a:gd name="connsiteY15" fmla="*/ 640080 h 741247"/>
              <a:gd name="connsiteX16" fmla="*/ 347472 w 642874"/>
              <a:gd name="connsiteY16" fmla="*/ 667512 h 741247"/>
              <a:gd name="connsiteX17" fmla="*/ 374904 w 642874"/>
              <a:gd name="connsiteY17" fmla="*/ 685800 h 741247"/>
              <a:gd name="connsiteX18" fmla="*/ 411480 w 642874"/>
              <a:gd name="connsiteY18" fmla="*/ 713232 h 741247"/>
              <a:gd name="connsiteX19" fmla="*/ 420624 w 642874"/>
              <a:gd name="connsiteY19" fmla="*/ 640080 h 741247"/>
              <a:gd name="connsiteX20" fmla="*/ 429768 w 642874"/>
              <a:gd name="connsiteY20" fmla="*/ 612648 h 741247"/>
              <a:gd name="connsiteX21" fmla="*/ 438912 w 642874"/>
              <a:gd name="connsiteY21" fmla="*/ 576072 h 741247"/>
              <a:gd name="connsiteX22" fmla="*/ 457200 w 642874"/>
              <a:gd name="connsiteY22" fmla="*/ 521208 h 741247"/>
              <a:gd name="connsiteX23" fmla="*/ 475488 w 642874"/>
              <a:gd name="connsiteY23" fmla="*/ 448056 h 741247"/>
              <a:gd name="connsiteX24" fmla="*/ 493776 w 642874"/>
              <a:gd name="connsiteY24" fmla="*/ 393192 h 741247"/>
              <a:gd name="connsiteX25" fmla="*/ 521208 w 642874"/>
              <a:gd name="connsiteY25" fmla="*/ 283464 h 741247"/>
              <a:gd name="connsiteX26" fmla="*/ 530352 w 642874"/>
              <a:gd name="connsiteY26" fmla="*/ 256032 h 741247"/>
              <a:gd name="connsiteX27" fmla="*/ 539496 w 642874"/>
              <a:gd name="connsiteY27" fmla="*/ 228600 h 741247"/>
              <a:gd name="connsiteX28" fmla="*/ 557784 w 642874"/>
              <a:gd name="connsiteY28" fmla="*/ 201168 h 741247"/>
              <a:gd name="connsiteX29" fmla="*/ 566928 w 642874"/>
              <a:gd name="connsiteY29" fmla="*/ 173736 h 741247"/>
              <a:gd name="connsiteX30" fmla="*/ 603504 w 642874"/>
              <a:gd name="connsiteY30" fmla="*/ 118872 h 741247"/>
              <a:gd name="connsiteX31" fmla="*/ 621792 w 642874"/>
              <a:gd name="connsiteY31" fmla="*/ 64008 h 741247"/>
              <a:gd name="connsiteX32" fmla="*/ 640080 w 642874"/>
              <a:gd name="connsiteY32" fmla="*/ 36576 h 741247"/>
              <a:gd name="connsiteX33" fmla="*/ 585216 w 642874"/>
              <a:gd name="connsiteY33" fmla="*/ 54864 h 741247"/>
              <a:gd name="connsiteX34" fmla="*/ 566928 w 642874"/>
              <a:gd name="connsiteY34" fmla="*/ 82296 h 741247"/>
              <a:gd name="connsiteX35" fmla="*/ 502920 w 642874"/>
              <a:gd name="connsiteY35" fmla="*/ 91440 h 741247"/>
              <a:gd name="connsiteX36" fmla="*/ 320040 w 642874"/>
              <a:gd name="connsiteY36" fmla="*/ 82296 h 741247"/>
              <a:gd name="connsiteX37" fmla="*/ 265176 w 642874"/>
              <a:gd name="connsiteY37" fmla="*/ 54864 h 741247"/>
              <a:gd name="connsiteX38" fmla="*/ 237744 w 642874"/>
              <a:gd name="connsiteY38" fmla="*/ 45720 h 741247"/>
              <a:gd name="connsiteX39" fmla="*/ 210312 w 642874"/>
              <a:gd name="connsiteY39" fmla="*/ 27432 h 741247"/>
              <a:gd name="connsiteX40" fmla="*/ 100584 w 642874"/>
              <a:gd name="connsiteY40" fmla="*/ 0 h 741247"/>
              <a:gd name="connsiteX41" fmla="*/ 0 w 642874"/>
              <a:gd name="connsiteY41" fmla="*/ 54864 h 741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42874" h="741247">
                <a:moveTo>
                  <a:pt x="0" y="54864"/>
                </a:moveTo>
                <a:lnTo>
                  <a:pt x="0" y="54864"/>
                </a:lnTo>
                <a:cubicBezTo>
                  <a:pt x="9144" y="79248"/>
                  <a:pt x="18532" y="103542"/>
                  <a:pt x="27432" y="128016"/>
                </a:cubicBezTo>
                <a:cubicBezTo>
                  <a:pt x="30726" y="137074"/>
                  <a:pt x="31895" y="147022"/>
                  <a:pt x="36576" y="155448"/>
                </a:cubicBezTo>
                <a:cubicBezTo>
                  <a:pt x="47250" y="174661"/>
                  <a:pt x="66201" y="189460"/>
                  <a:pt x="73152" y="210312"/>
                </a:cubicBezTo>
                <a:cubicBezTo>
                  <a:pt x="85771" y="248170"/>
                  <a:pt x="74276" y="232397"/>
                  <a:pt x="109728" y="256032"/>
                </a:cubicBezTo>
                <a:cubicBezTo>
                  <a:pt x="115824" y="274320"/>
                  <a:pt x="117323" y="294856"/>
                  <a:pt x="128016" y="310896"/>
                </a:cubicBezTo>
                <a:cubicBezTo>
                  <a:pt x="134112" y="320040"/>
                  <a:pt x="141841" y="328285"/>
                  <a:pt x="146304" y="338328"/>
                </a:cubicBezTo>
                <a:cubicBezTo>
                  <a:pt x="154133" y="355944"/>
                  <a:pt x="153899" y="377152"/>
                  <a:pt x="164592" y="393192"/>
                </a:cubicBezTo>
                <a:cubicBezTo>
                  <a:pt x="170688" y="402336"/>
                  <a:pt x="177965" y="410794"/>
                  <a:pt x="182880" y="420624"/>
                </a:cubicBezTo>
                <a:cubicBezTo>
                  <a:pt x="187191" y="429245"/>
                  <a:pt x="187343" y="439630"/>
                  <a:pt x="192024" y="448056"/>
                </a:cubicBezTo>
                <a:cubicBezTo>
                  <a:pt x="202698" y="467269"/>
                  <a:pt x="221649" y="482068"/>
                  <a:pt x="228600" y="502920"/>
                </a:cubicBezTo>
                <a:cubicBezTo>
                  <a:pt x="231648" y="512064"/>
                  <a:pt x="233433" y="521731"/>
                  <a:pt x="237744" y="530352"/>
                </a:cubicBezTo>
                <a:cubicBezTo>
                  <a:pt x="254771" y="564406"/>
                  <a:pt x="258185" y="554882"/>
                  <a:pt x="283464" y="585216"/>
                </a:cubicBezTo>
                <a:cubicBezTo>
                  <a:pt x="290499" y="593659"/>
                  <a:pt x="294717" y="604205"/>
                  <a:pt x="301752" y="612648"/>
                </a:cubicBezTo>
                <a:cubicBezTo>
                  <a:pt x="310031" y="622582"/>
                  <a:pt x="320905" y="630146"/>
                  <a:pt x="329184" y="640080"/>
                </a:cubicBezTo>
                <a:cubicBezTo>
                  <a:pt x="336219" y="648523"/>
                  <a:pt x="339701" y="659741"/>
                  <a:pt x="347472" y="667512"/>
                </a:cubicBezTo>
                <a:cubicBezTo>
                  <a:pt x="355243" y="675283"/>
                  <a:pt x="365760" y="679704"/>
                  <a:pt x="374904" y="685800"/>
                </a:cubicBezTo>
                <a:cubicBezTo>
                  <a:pt x="396667" y="751090"/>
                  <a:pt x="382499" y="756704"/>
                  <a:pt x="411480" y="713232"/>
                </a:cubicBezTo>
                <a:cubicBezTo>
                  <a:pt x="414528" y="688848"/>
                  <a:pt x="416228" y="664257"/>
                  <a:pt x="420624" y="640080"/>
                </a:cubicBezTo>
                <a:cubicBezTo>
                  <a:pt x="422348" y="630597"/>
                  <a:pt x="427120" y="621916"/>
                  <a:pt x="429768" y="612648"/>
                </a:cubicBezTo>
                <a:cubicBezTo>
                  <a:pt x="433220" y="600564"/>
                  <a:pt x="435301" y="588109"/>
                  <a:pt x="438912" y="576072"/>
                </a:cubicBezTo>
                <a:cubicBezTo>
                  <a:pt x="444451" y="557608"/>
                  <a:pt x="452525" y="539910"/>
                  <a:pt x="457200" y="521208"/>
                </a:cubicBezTo>
                <a:cubicBezTo>
                  <a:pt x="463296" y="496824"/>
                  <a:pt x="467540" y="471901"/>
                  <a:pt x="475488" y="448056"/>
                </a:cubicBezTo>
                <a:cubicBezTo>
                  <a:pt x="481584" y="429768"/>
                  <a:pt x="490607" y="412207"/>
                  <a:pt x="493776" y="393192"/>
                </a:cubicBezTo>
                <a:cubicBezTo>
                  <a:pt x="506089" y="319313"/>
                  <a:pt x="497057" y="355917"/>
                  <a:pt x="521208" y="283464"/>
                </a:cubicBezTo>
                <a:lnTo>
                  <a:pt x="530352" y="256032"/>
                </a:lnTo>
                <a:cubicBezTo>
                  <a:pt x="533400" y="246888"/>
                  <a:pt x="534149" y="236620"/>
                  <a:pt x="539496" y="228600"/>
                </a:cubicBezTo>
                <a:cubicBezTo>
                  <a:pt x="545592" y="219456"/>
                  <a:pt x="552869" y="210998"/>
                  <a:pt x="557784" y="201168"/>
                </a:cubicBezTo>
                <a:cubicBezTo>
                  <a:pt x="562095" y="192547"/>
                  <a:pt x="562247" y="182162"/>
                  <a:pt x="566928" y="173736"/>
                </a:cubicBezTo>
                <a:cubicBezTo>
                  <a:pt x="577602" y="154523"/>
                  <a:pt x="596553" y="139724"/>
                  <a:pt x="603504" y="118872"/>
                </a:cubicBezTo>
                <a:cubicBezTo>
                  <a:pt x="609600" y="100584"/>
                  <a:pt x="611099" y="80048"/>
                  <a:pt x="621792" y="64008"/>
                </a:cubicBezTo>
                <a:cubicBezTo>
                  <a:pt x="627888" y="54864"/>
                  <a:pt x="650742" y="39241"/>
                  <a:pt x="640080" y="36576"/>
                </a:cubicBezTo>
                <a:cubicBezTo>
                  <a:pt x="621378" y="31901"/>
                  <a:pt x="585216" y="54864"/>
                  <a:pt x="585216" y="54864"/>
                </a:cubicBezTo>
                <a:cubicBezTo>
                  <a:pt x="579120" y="64008"/>
                  <a:pt x="576971" y="77833"/>
                  <a:pt x="566928" y="82296"/>
                </a:cubicBezTo>
                <a:cubicBezTo>
                  <a:pt x="547233" y="91049"/>
                  <a:pt x="524473" y="91440"/>
                  <a:pt x="502920" y="91440"/>
                </a:cubicBezTo>
                <a:cubicBezTo>
                  <a:pt x="441884" y="91440"/>
                  <a:pt x="381000" y="85344"/>
                  <a:pt x="320040" y="82296"/>
                </a:cubicBezTo>
                <a:cubicBezTo>
                  <a:pt x="251089" y="59312"/>
                  <a:pt x="336080" y="90316"/>
                  <a:pt x="265176" y="54864"/>
                </a:cubicBezTo>
                <a:cubicBezTo>
                  <a:pt x="256555" y="50553"/>
                  <a:pt x="246365" y="50031"/>
                  <a:pt x="237744" y="45720"/>
                </a:cubicBezTo>
                <a:cubicBezTo>
                  <a:pt x="227914" y="40805"/>
                  <a:pt x="220355" y="31895"/>
                  <a:pt x="210312" y="27432"/>
                </a:cubicBezTo>
                <a:cubicBezTo>
                  <a:pt x="166840" y="8111"/>
                  <a:pt x="146590" y="7668"/>
                  <a:pt x="100584" y="0"/>
                </a:cubicBezTo>
                <a:cubicBezTo>
                  <a:pt x="9720" y="10096"/>
                  <a:pt x="16764" y="45720"/>
                  <a:pt x="0" y="54864"/>
                </a:cubicBezTo>
                <a:close/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CF58779-906C-45B9-A2EF-6656635799D6}"/>
              </a:ext>
            </a:extLst>
          </p:cNvPr>
          <p:cNvCxnSpPr>
            <a:cxnSpLocks/>
            <a:endCxn id="79" idx="18"/>
          </p:cNvCxnSpPr>
          <p:nvPr/>
        </p:nvCxnSpPr>
        <p:spPr>
          <a:xfrm>
            <a:off x="17234662" y="13411537"/>
            <a:ext cx="2171967" cy="334015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 descr="Graffiti on a wall&#10;&#10;Description generated with high confidence">
            <a:extLst>
              <a:ext uri="{FF2B5EF4-FFF2-40B4-BE49-F238E27FC236}">
                <a16:creationId xmlns:a16="http://schemas.microsoft.com/office/drawing/2014/main" id="{E5ECD62E-E13A-4DE0-86ED-08E42158C30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802" y="12583399"/>
            <a:ext cx="2427271" cy="1758093"/>
          </a:xfrm>
          <a:prstGeom prst="rect">
            <a:avLst/>
          </a:prstGeom>
        </p:spPr>
      </p:pic>
      <p:sp>
        <p:nvSpPr>
          <p:cNvPr id="96" name="Oval 95">
            <a:extLst>
              <a:ext uri="{FF2B5EF4-FFF2-40B4-BE49-F238E27FC236}">
                <a16:creationId xmlns:a16="http://schemas.microsoft.com/office/drawing/2014/main" id="{AAA4FA27-1820-4D98-AC94-4081B441803B}"/>
              </a:ext>
            </a:extLst>
          </p:cNvPr>
          <p:cNvSpPr/>
          <p:nvPr/>
        </p:nvSpPr>
        <p:spPr>
          <a:xfrm flipH="1">
            <a:off x="23874912" y="13363175"/>
            <a:ext cx="45719" cy="45719"/>
          </a:xfrm>
          <a:prstGeom prst="ellipse">
            <a:avLst/>
          </a:prstGeom>
          <a:solidFill>
            <a:srgbClr val="FFFF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D6ACFBB-E9B0-4E4B-86AA-7CC49839B350}"/>
              </a:ext>
            </a:extLst>
          </p:cNvPr>
          <p:cNvSpPr/>
          <p:nvPr/>
        </p:nvSpPr>
        <p:spPr>
          <a:xfrm>
            <a:off x="25785320" y="13344152"/>
            <a:ext cx="67828" cy="83937"/>
          </a:xfrm>
          <a:prstGeom prst="ellipse">
            <a:avLst/>
          </a:prstGeom>
          <a:solidFill>
            <a:srgbClr val="FFFF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B2773B6-D9AF-48F7-9E86-FBBB4A7E2ADE}"/>
              </a:ext>
            </a:extLst>
          </p:cNvPr>
          <p:cNvSpPr/>
          <p:nvPr/>
        </p:nvSpPr>
        <p:spPr>
          <a:xfrm>
            <a:off x="23742650" y="13253838"/>
            <a:ext cx="295275" cy="2984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8F2C9DF-8EA2-4856-946A-94834CD136F5}"/>
              </a:ext>
            </a:extLst>
          </p:cNvPr>
          <p:cNvSpPr/>
          <p:nvPr/>
        </p:nvSpPr>
        <p:spPr>
          <a:xfrm>
            <a:off x="25292684" y="12867123"/>
            <a:ext cx="1064713" cy="107491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EB86FEA-A06D-4FD0-AB05-5D0085EAFD12}"/>
              </a:ext>
            </a:extLst>
          </p:cNvPr>
          <p:cNvCxnSpPr/>
          <p:nvPr/>
        </p:nvCxnSpPr>
        <p:spPr>
          <a:xfrm flipV="1">
            <a:off x="23742650" y="12844263"/>
            <a:ext cx="1550034" cy="409575"/>
          </a:xfrm>
          <a:prstGeom prst="line">
            <a:avLst/>
          </a:prstGeom>
          <a:ln w="285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AC00CD78-089D-4B51-B506-675460375087}"/>
              </a:ext>
            </a:extLst>
          </p:cNvPr>
          <p:cNvCxnSpPr>
            <a:cxnSpLocks/>
          </p:cNvCxnSpPr>
          <p:nvPr/>
        </p:nvCxnSpPr>
        <p:spPr>
          <a:xfrm>
            <a:off x="23746661" y="13557995"/>
            <a:ext cx="1526048" cy="384039"/>
          </a:xfrm>
          <a:prstGeom prst="line">
            <a:avLst/>
          </a:prstGeom>
          <a:ln w="285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D44A68E8-E31A-4CEF-9AA0-792AFA379D5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446330" y="12646069"/>
            <a:ext cx="2132793" cy="1396166"/>
          </a:xfrm>
          <a:prstGeom prst="rect">
            <a:avLst/>
          </a:prstGeom>
        </p:spPr>
      </p:pic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14273C3B-D699-48A8-A66A-92CCE6294D02}"/>
              </a:ext>
            </a:extLst>
          </p:cNvPr>
          <p:cNvSpPr/>
          <p:nvPr/>
        </p:nvSpPr>
        <p:spPr>
          <a:xfrm>
            <a:off x="20049610" y="13119615"/>
            <a:ext cx="446292" cy="404351"/>
          </a:xfrm>
          <a:prstGeom prst="rightArrow">
            <a:avLst/>
          </a:prstGeom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9CD47B77-8555-4CBE-82BF-673E30C5AA6A}"/>
              </a:ext>
            </a:extLst>
          </p:cNvPr>
          <p:cNvSpPr/>
          <p:nvPr/>
        </p:nvSpPr>
        <p:spPr>
          <a:xfrm>
            <a:off x="21676764" y="13148707"/>
            <a:ext cx="446292" cy="404351"/>
          </a:xfrm>
          <a:prstGeom prst="rightArrow">
            <a:avLst/>
          </a:prstGeom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7" name="Arrow: Right 116">
            <a:extLst>
              <a:ext uri="{FF2B5EF4-FFF2-40B4-BE49-F238E27FC236}">
                <a16:creationId xmlns:a16="http://schemas.microsoft.com/office/drawing/2014/main" id="{5B1979D0-BFC2-41CC-B68F-A1E58D7D6CAE}"/>
              </a:ext>
            </a:extLst>
          </p:cNvPr>
          <p:cNvSpPr/>
          <p:nvPr/>
        </p:nvSpPr>
        <p:spPr>
          <a:xfrm>
            <a:off x="26707215" y="13192844"/>
            <a:ext cx="446292" cy="404351"/>
          </a:xfrm>
          <a:prstGeom prst="rightArrow">
            <a:avLst/>
          </a:prstGeom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5" name="Table 124">
                <a:extLst>
                  <a:ext uri="{FF2B5EF4-FFF2-40B4-BE49-F238E27FC236}">
                    <a16:creationId xmlns:a16="http://schemas.microsoft.com/office/drawing/2014/main" id="{651ACEE7-E80F-4535-8879-FCA2D5FDC9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9387337"/>
                  </p:ext>
                </p:extLst>
              </p:nvPr>
            </p:nvGraphicFramePr>
            <p:xfrm>
              <a:off x="751264" y="18735593"/>
              <a:ext cx="16881040" cy="30801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07940">
                      <a:extLst>
                        <a:ext uri="{9D8B030D-6E8A-4147-A177-3AD203B41FA5}">
                          <a16:colId xmlns:a16="http://schemas.microsoft.com/office/drawing/2014/main" val="3375116907"/>
                        </a:ext>
                      </a:extLst>
                    </a:gridCol>
                    <a:gridCol w="2203450">
                      <a:extLst>
                        <a:ext uri="{9D8B030D-6E8A-4147-A177-3AD203B41FA5}">
                          <a16:colId xmlns:a16="http://schemas.microsoft.com/office/drawing/2014/main" val="234611036"/>
                        </a:ext>
                      </a:extLst>
                    </a:gridCol>
                    <a:gridCol w="11169650">
                      <a:extLst>
                        <a:ext uri="{9D8B030D-6E8A-4147-A177-3AD203B41FA5}">
                          <a16:colId xmlns:a16="http://schemas.microsoft.com/office/drawing/2014/main" val="3312176701"/>
                        </a:ext>
                      </a:extLst>
                    </a:gridCol>
                  </a:tblGrid>
                  <a:tr h="616821">
                    <a:tc>
                      <a:txBody>
                        <a:bodyPr/>
                        <a:lstStyle/>
                        <a:p>
                          <a:r>
                            <a:rPr lang="nl-NL" sz="3600" dirty="0">
                              <a:solidFill>
                                <a:schemeClr val="tx1"/>
                              </a:solidFill>
                            </a:rPr>
                            <a:t>Invariant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l-NL" sz="3600" dirty="0">
                              <a:solidFill>
                                <a:schemeClr val="tx1"/>
                              </a:solidFill>
                            </a:rPr>
                            <a:t>Definition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l-NL" sz="3600" dirty="0">
                              <a:solidFill>
                                <a:schemeClr val="tx1"/>
                              </a:solidFill>
                            </a:rPr>
                            <a:t>Description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2174155"/>
                      </a:ext>
                    </a:extLst>
                  </a:tr>
                  <a:tr h="587449">
                    <a:tc>
                      <a:txBody>
                        <a:bodyPr/>
                        <a:lstStyle/>
                        <a:p>
                          <a:r>
                            <a:rPr lang="nl-NL" sz="3400" dirty="0">
                              <a:solidFill>
                                <a:schemeClr val="tx1"/>
                              </a:solidFill>
                            </a:rPr>
                            <a:t>Relative Area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nl-NL" sz="3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nl-NL" sz="3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3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nl-NL" sz="3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nl-NL" sz="3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nl-NL" sz="3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l-NL" sz="3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nl-NL" sz="3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nl-NL" sz="3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nl-NL" sz="3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nl-NL" sz="3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l-NL" sz="3400" dirty="0">
                              <a:solidFill>
                                <a:schemeClr val="tx1"/>
                              </a:solidFill>
                            </a:rPr>
                            <a:t>Region’s area normalized by the image area </a:t>
                          </a:r>
                          <a:r>
                            <a:rPr lang="nl-NL" sz="3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731286"/>
                      </a:ext>
                    </a:extLst>
                  </a:tr>
                  <a:tr h="587449">
                    <a:tc>
                      <a:txBody>
                        <a:bodyPr/>
                        <a:lstStyle/>
                        <a:p>
                          <a:r>
                            <a:rPr lang="nl-NL" sz="3400" dirty="0">
                              <a:solidFill>
                                <a:schemeClr val="tx1"/>
                              </a:solidFill>
                            </a:rPr>
                            <a:t>Ratio Axes Lengths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nl-NL" sz="3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l-NL" sz="3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nl-NL" sz="3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nl-NL" sz="3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nl-NL" sz="3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l-NL" sz="3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nl-NL" sz="3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nl-NL" sz="3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nl-NL" sz="3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l-NL" sz="3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nl-NL" sz="3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3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l-NL" sz="3400" dirty="0">
                              <a:solidFill>
                                <a:schemeClr val="tx1"/>
                              </a:solidFill>
                            </a:rPr>
                            <a:t>Ratio between ellipse minor and major axes lengths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6545117"/>
                      </a:ext>
                    </a:extLst>
                  </a:tr>
                  <a:tr h="587449">
                    <a:tc>
                      <a:txBody>
                        <a:bodyPr/>
                        <a:lstStyle/>
                        <a:p>
                          <a:r>
                            <a:rPr lang="nl-NL" sz="3400" dirty="0">
                              <a:solidFill>
                                <a:schemeClr val="tx1"/>
                              </a:solidFill>
                            </a:rPr>
                            <a:t>Eccentricity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nl-NL" sz="3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l-NL" sz="3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nl-NL" sz="3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nl-NL" sz="3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nl-NL" sz="3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3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  <m:sub>
                                    <m:r>
                                      <a:rPr lang="nl-NL" sz="3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nl-NL" sz="3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nl-NL" sz="3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l-NL" sz="3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nl-NL" sz="3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3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nl-NL" sz="3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sz="3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nl-NL" sz="3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nl-NL" sz="3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lit/>
                                </m:rPr>
                                <a:rPr lang="nl-NL" sz="3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nl-NL" sz="3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  <m:r>
                                <m:rPr>
                                  <m:lit/>
                                </m:rPr>
                                <a:rPr lang="nl-NL" sz="3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  <m:r>
                                <a:rPr lang="nl-NL" sz="3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nl-NL" sz="34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nl-NL" sz="3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</a:t>
                          </a:r>
                          <a:r>
                            <a:rPr lang="nl-NL" sz="3400" dirty="0">
                              <a:solidFill>
                                <a:schemeClr val="tx1"/>
                              </a:solidFill>
                            </a:rPr>
                            <a:t> is a circle, </a:t>
                          </a:r>
                          <a:r>
                            <a:rPr lang="nl-NL" sz="3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r>
                            <a:rPr lang="nl-NL" sz="3400" dirty="0">
                              <a:solidFill>
                                <a:schemeClr val="tx1"/>
                              </a:solidFill>
                            </a:rPr>
                            <a:t> is a line segment)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5323136"/>
                      </a:ext>
                    </a:extLst>
                  </a:tr>
                  <a:tr h="589101">
                    <a:tc>
                      <a:txBody>
                        <a:bodyPr/>
                        <a:lstStyle/>
                        <a:p>
                          <a:r>
                            <a:rPr lang="nl-NL" sz="3400" dirty="0">
                              <a:solidFill>
                                <a:schemeClr val="tx1"/>
                              </a:solidFill>
                            </a:rPr>
                            <a:t>Solidity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nl-NL" sz="3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l-NL" sz="3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nl-NL" sz="3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nl-NL" sz="3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nl-NL" sz="3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l-NL" sz="3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nl-NL" sz="3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nl-NL" sz="3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bSup>
                                  <m:sSubSupPr>
                                    <m:ctrlPr>
                                      <a:rPr lang="nl-NL" sz="3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nl-NL" sz="3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nl-NL" sz="3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nl-NL" sz="3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nl-NL" sz="3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l-NL" sz="3400" dirty="0">
                              <a:solidFill>
                                <a:schemeClr val="tx1"/>
                              </a:solidFill>
                            </a:rPr>
                            <a:t>Proportion of the convex hull pixels, that are also in the region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99610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5" name="Table 124">
                <a:extLst>
                  <a:ext uri="{FF2B5EF4-FFF2-40B4-BE49-F238E27FC236}">
                    <a16:creationId xmlns:a16="http://schemas.microsoft.com/office/drawing/2014/main" id="{651ACEE7-E80F-4535-8879-FCA2D5FDC9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9387337"/>
                  </p:ext>
                </p:extLst>
              </p:nvPr>
            </p:nvGraphicFramePr>
            <p:xfrm>
              <a:off x="751264" y="18735593"/>
              <a:ext cx="16881040" cy="30801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07940">
                      <a:extLst>
                        <a:ext uri="{9D8B030D-6E8A-4147-A177-3AD203B41FA5}">
                          <a16:colId xmlns:a16="http://schemas.microsoft.com/office/drawing/2014/main" val="3375116907"/>
                        </a:ext>
                      </a:extLst>
                    </a:gridCol>
                    <a:gridCol w="2203450">
                      <a:extLst>
                        <a:ext uri="{9D8B030D-6E8A-4147-A177-3AD203B41FA5}">
                          <a16:colId xmlns:a16="http://schemas.microsoft.com/office/drawing/2014/main" val="234611036"/>
                        </a:ext>
                      </a:extLst>
                    </a:gridCol>
                    <a:gridCol w="11169650">
                      <a:extLst>
                        <a:ext uri="{9D8B030D-6E8A-4147-A177-3AD203B41FA5}">
                          <a16:colId xmlns:a16="http://schemas.microsoft.com/office/drawing/2014/main" val="331217670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nl-NL" sz="3600" dirty="0">
                              <a:solidFill>
                                <a:schemeClr val="tx1"/>
                              </a:solidFill>
                            </a:rPr>
                            <a:t>Invariant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l-NL" sz="3600" dirty="0">
                              <a:solidFill>
                                <a:schemeClr val="tx1"/>
                              </a:solidFill>
                            </a:rPr>
                            <a:t>Definition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l-NL" sz="3600" dirty="0">
                              <a:solidFill>
                                <a:schemeClr val="tx1"/>
                              </a:solidFill>
                            </a:rPr>
                            <a:t>Description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2174155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r>
                            <a:rPr lang="nl-NL" sz="3400" dirty="0">
                              <a:solidFill>
                                <a:schemeClr val="tx1"/>
                              </a:solidFill>
                            </a:rPr>
                            <a:t>Relative Area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159834" t="-120000" r="-508310" b="-33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l-NL" sz="3400" dirty="0">
                              <a:solidFill>
                                <a:schemeClr val="tx1"/>
                              </a:solidFill>
                            </a:rPr>
                            <a:t>Region’s area normalized by the image area </a:t>
                          </a:r>
                          <a:r>
                            <a:rPr lang="nl-NL" sz="3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731286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r>
                            <a:rPr lang="nl-NL" sz="3400" dirty="0">
                              <a:solidFill>
                                <a:schemeClr val="tx1"/>
                              </a:solidFill>
                            </a:rPr>
                            <a:t>Ratio Axes Lengths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159834" t="-220000" r="-508310" b="-23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l-NL" sz="3400" dirty="0">
                              <a:solidFill>
                                <a:schemeClr val="tx1"/>
                              </a:solidFill>
                            </a:rPr>
                            <a:t>Ratio between ellipse minor and major axes lengths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6545117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r>
                            <a:rPr lang="nl-NL" sz="3400" dirty="0">
                              <a:solidFill>
                                <a:schemeClr val="tx1"/>
                              </a:solidFill>
                            </a:rPr>
                            <a:t>Eccentricity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159834" t="-316832" r="-508310" b="-1336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51173" t="-316832" r="-109" b="-1336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95323136"/>
                      </a:ext>
                    </a:extLst>
                  </a:tr>
                  <a:tr h="611315">
                    <a:tc>
                      <a:txBody>
                        <a:bodyPr/>
                        <a:lstStyle/>
                        <a:p>
                          <a:r>
                            <a:rPr lang="nl-NL" sz="3400" dirty="0">
                              <a:solidFill>
                                <a:schemeClr val="tx1"/>
                              </a:solidFill>
                            </a:rPr>
                            <a:t>Solidity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159834" t="-421000" r="-508310" b="-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l-NL" sz="3400" dirty="0">
                              <a:solidFill>
                                <a:schemeClr val="tx1"/>
                              </a:solidFill>
                            </a:rPr>
                            <a:t>Proportion of the convex hull pixels, that are also in the region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996101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7" name="Table 126">
                <a:extLst>
                  <a:ext uri="{FF2B5EF4-FFF2-40B4-BE49-F238E27FC236}">
                    <a16:creationId xmlns:a16="http://schemas.microsoft.com/office/drawing/2014/main" id="{A6E136EB-3AB8-4357-B3D3-30861FC28C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1091300"/>
                  </p:ext>
                </p:extLst>
              </p:nvPr>
            </p:nvGraphicFramePr>
            <p:xfrm>
              <a:off x="19015931" y="18716328"/>
              <a:ext cx="10462661" cy="31927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62661">
                      <a:extLst>
                        <a:ext uri="{9D8B030D-6E8A-4147-A177-3AD203B41FA5}">
                          <a16:colId xmlns:a16="http://schemas.microsoft.com/office/drawing/2014/main" val="364901378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nl-NL" sz="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nl-NL" sz="3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sz="3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</m:d>
                              <m:r>
                                <a:rPr lang="nl-NL" sz="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trlPr>
                                    <a:rPr lang="nl-NL" sz="3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nl-NL" sz="3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r>
                                    <a:rPr lang="nl-NL" sz="3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nl-NL" sz="3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r>
                                    <a:rPr lang="nl-NL" sz="3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nl-NL" sz="3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nl-NL" sz="3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Π</m:t>
                                      </m:r>
                                    </m:e>
                                    <m:sub>
                                      <m:r>
                                        <a:rPr lang="nl-NL" sz="3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nl-NL" sz="3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nl-NL" sz="3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nl-NL" sz="3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nl-NL" sz="3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nl-NL" sz="3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nl-NL" sz="3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nl-NL" sz="3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nl-NL" sz="3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𝑘𝑗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nl-NL" sz="3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nl-NL" sz="3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nl-NL" sz="3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𝑘𝑗</m:t>
                                          </m:r>
                                        </m:sub>
                                      </m:sSub>
                                    </m:sup>
                                  </m:sSubSup>
                                </m:e>
                              </m:nary>
                              <m:r>
                                <a:rPr lang="nl-NL" sz="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̇</m:t>
                              </m:r>
                              <m:r>
                                <a:rPr lang="nl-NL" sz="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nl-NL" sz="3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nl-NL" sz="3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nl-NL" sz="3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e>
                                <m:sub>
                                  <m:r>
                                    <a:rPr lang="nl-NL" sz="3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nl-NL" sz="3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nl-NL" sz="3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nl-NL" sz="3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bSup>
                              <m:r>
                                <a:rPr lang="nl-NL" sz="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nl-NL" sz="3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nl-NL" sz="3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nl-NL" sz="3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nl-NL" sz="3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nl-NL" sz="3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nl-NL" sz="3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nl-NL" sz="3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nl-NL" sz="3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nl-NL" sz="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nl-NL" sz="3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sz="3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nl-NL" sz="3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nl-NL" sz="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nl-NL" sz="3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sz="3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nl-NL" sz="3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3800" dirty="0">
                              <a:solidFill>
                                <a:schemeClr val="tx1"/>
                              </a:solidFill>
                            </a:rPr>
                            <a:t>, </a:t>
                          </a:r>
                          <a:endParaRPr lang="nl-NL" sz="3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55851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GB" sz="3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oMath>
                          </a14:m>
                          <a:r>
                            <a:rPr lang="en-GB" sz="3400" dirty="0"/>
                            <a:t> - real values image function,</a:t>
                          </a:r>
                          <a14:m>
                            <m:oMath xmlns:m="http://schemas.openxmlformats.org/officeDocument/2006/math">
                              <m:r>
                                <a:rPr lang="nl-NL" sz="3400" b="0" i="0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</m:oMath>
                          </a14:m>
                          <a:endParaRPr lang="nl-NL" sz="3400" b="0" i="0" dirty="0">
                            <a:latin typeface="Cambria Math" panose="02040503050406030204" pitchFamily="18" charset="0"/>
                          </a:endParaRPr>
                        </a:p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3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GB" sz="3400" i="1">
                                      <a:latin typeface="Cambria Math" panose="02040503050406030204" pitchFamily="18" charset="0"/>
                                    </a:rPr>
                                    <m:t>𝑘𝑗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3400" dirty="0"/>
                            <a:t> - non-negative integers,</a:t>
                          </a:r>
                          <a:r>
                            <a:rPr lang="en-GB" sz="3400" b="0" dirty="0"/>
                            <a:t>                                                                                                                                                                                         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𝑘𝑗</m:t>
                                  </m:r>
                                </m:sub>
                              </m:sSub>
                              <m:r>
                                <a:rPr lang="en-GB" sz="3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GB" sz="3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3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3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3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GB" sz="3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oMath>
                          </a14:m>
                          <a:r>
                            <a:rPr lang="en-GB" sz="34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3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34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3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3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3400" dirty="0"/>
                            <a:t>- </a:t>
                          </a:r>
                          <a:r>
                            <a:rPr lang="en-US" sz="3400" dirty="0"/>
                            <a:t>cross-product between </a:t>
                          </a:r>
                        </a:p>
                        <a:p>
                          <a:pPr algn="l"/>
                          <a:r>
                            <a:rPr lang="en-US" sz="3400" dirty="0"/>
                            <a:t>points </a:t>
                          </a:r>
                          <a14:m>
                            <m:oMath xmlns:m="http://schemas.openxmlformats.org/officeDocument/2006/math"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3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3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sz="3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3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3400" dirty="0"/>
                            <a:t> and </a:t>
                          </a:r>
                          <a14:m>
                            <m:oMath xmlns:m="http://schemas.openxmlformats.org/officeDocument/2006/math"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3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3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sz="3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3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nl-NL" sz="3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46878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7" name="Table 126">
                <a:extLst>
                  <a:ext uri="{FF2B5EF4-FFF2-40B4-BE49-F238E27FC236}">
                    <a16:creationId xmlns:a16="http://schemas.microsoft.com/office/drawing/2014/main" id="{A6E136EB-3AB8-4357-B3D3-30861FC28C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1091300"/>
                  </p:ext>
                </p:extLst>
              </p:nvPr>
            </p:nvGraphicFramePr>
            <p:xfrm>
              <a:off x="19015931" y="18716328"/>
              <a:ext cx="10462661" cy="31927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62661">
                      <a:extLst>
                        <a:ext uri="{9D8B030D-6E8A-4147-A177-3AD203B41FA5}">
                          <a16:colId xmlns:a16="http://schemas.microsoft.com/office/drawing/2014/main" val="3649013788"/>
                        </a:ext>
                      </a:extLst>
                    </a:gridCol>
                  </a:tblGrid>
                  <a:tr h="903732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9"/>
                          <a:stretch>
                            <a:fillRect l="-58" t="-671" r="-116" b="-2718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5585160"/>
                      </a:ext>
                    </a:extLst>
                  </a:tr>
                  <a:tr h="2289048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9"/>
                          <a:stretch>
                            <a:fillRect l="-58" t="-39894" r="-116" b="-77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687854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28" name="Table 127">
            <a:extLst>
              <a:ext uri="{FF2B5EF4-FFF2-40B4-BE49-F238E27FC236}">
                <a16:creationId xmlns:a16="http://schemas.microsoft.com/office/drawing/2014/main" id="{F895CD2E-6776-48A2-BD90-E4302DD5EF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5141"/>
              </p:ext>
            </p:extLst>
          </p:nvPr>
        </p:nvGraphicFramePr>
        <p:xfrm>
          <a:off x="21773323" y="25102146"/>
          <a:ext cx="7630736" cy="4447959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198309">
                  <a:extLst>
                    <a:ext uri="{9D8B030D-6E8A-4147-A177-3AD203B41FA5}">
                      <a16:colId xmlns:a16="http://schemas.microsoft.com/office/drawing/2014/main" val="453062901"/>
                    </a:ext>
                  </a:extLst>
                </a:gridCol>
                <a:gridCol w="2324100">
                  <a:extLst>
                    <a:ext uri="{9D8B030D-6E8A-4147-A177-3AD203B41FA5}">
                      <a16:colId xmlns:a16="http://schemas.microsoft.com/office/drawing/2014/main" val="3977326517"/>
                    </a:ext>
                  </a:extLst>
                </a:gridCol>
                <a:gridCol w="1628775">
                  <a:extLst>
                    <a:ext uri="{9D8B030D-6E8A-4147-A177-3AD203B41FA5}">
                      <a16:colId xmlns:a16="http://schemas.microsoft.com/office/drawing/2014/main" val="523583340"/>
                    </a:ext>
                  </a:extLst>
                </a:gridCol>
                <a:gridCol w="1479552">
                  <a:extLst>
                    <a:ext uri="{9D8B030D-6E8A-4147-A177-3AD203B41FA5}">
                      <a16:colId xmlns:a16="http://schemas.microsoft.com/office/drawing/2014/main" val="1987560526"/>
                    </a:ext>
                  </a:extLst>
                </a:gridCol>
              </a:tblGrid>
              <a:tr h="566891">
                <a:tc>
                  <a:txBody>
                    <a:bodyPr/>
                    <a:lstStyle/>
                    <a:p>
                      <a:r>
                        <a:rPr lang="nl-NL" sz="3200" dirty="0">
                          <a:solidFill>
                            <a:schemeClr val="tx1"/>
                          </a:solidFill>
                        </a:rPr>
                        <a:t>Image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3200" dirty="0">
                          <a:solidFill>
                            <a:schemeClr val="tx1"/>
                          </a:solidFill>
                        </a:rPr>
                        <a:t>Image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3200" dirty="0">
                          <a:solidFill>
                            <a:schemeClr val="tx1"/>
                          </a:solidFill>
                        </a:rPr>
                        <a:t>SURF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3200" dirty="0">
                          <a:solidFill>
                            <a:schemeClr val="tx1"/>
                          </a:solidFill>
                        </a:rPr>
                        <a:t>SMI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553448"/>
                  </a:ext>
                </a:extLst>
              </a:tr>
              <a:tr h="1999036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3200" dirty="0"/>
                    </a:p>
                    <a:p>
                      <a:endParaRPr lang="nl-NL" sz="3200" dirty="0"/>
                    </a:p>
                    <a:p>
                      <a:endParaRPr lang="nl-NL" sz="3200" dirty="0"/>
                    </a:p>
                    <a:p>
                      <a:endParaRPr lang="nl-NL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2800" dirty="0"/>
                        <a:t>False </a:t>
                      </a:r>
                    </a:p>
                    <a:p>
                      <a:r>
                        <a:rPr lang="nl-NL" sz="2800" dirty="0"/>
                        <a:t>Negative</a:t>
                      </a:r>
                    </a:p>
                    <a:p>
                      <a:r>
                        <a:rPr lang="nl-NL" sz="2800" dirty="0"/>
                        <a:t>Score 0.096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2800" dirty="0"/>
                        <a:t>True </a:t>
                      </a:r>
                    </a:p>
                    <a:p>
                      <a:r>
                        <a:rPr lang="nl-NL" sz="2800" dirty="0"/>
                        <a:t>Positive</a:t>
                      </a:r>
                    </a:p>
                    <a:p>
                      <a:r>
                        <a:rPr lang="nl-NL" sz="2800" dirty="0"/>
                        <a:t>Score 0,89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5561837"/>
                  </a:ext>
                </a:extLst>
              </a:tr>
              <a:tr h="1826679">
                <a:tc>
                  <a:txBody>
                    <a:bodyPr/>
                    <a:lstStyle/>
                    <a:p>
                      <a:endParaRPr lang="nl-NL" sz="2800" dirty="0"/>
                    </a:p>
                    <a:p>
                      <a:endParaRPr lang="nl-NL" sz="2800" dirty="0"/>
                    </a:p>
                    <a:p>
                      <a:endParaRPr lang="nl-NL" sz="2800" dirty="0"/>
                    </a:p>
                    <a:p>
                      <a:endParaRPr lang="nl-NL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2800" dirty="0"/>
                    </a:p>
                    <a:p>
                      <a:endParaRPr lang="nl-NL" sz="2800" dirty="0"/>
                    </a:p>
                    <a:p>
                      <a:endParaRPr lang="nl-NL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2800" dirty="0"/>
                        <a:t>False </a:t>
                      </a:r>
                    </a:p>
                    <a:p>
                      <a:r>
                        <a:rPr lang="nl-NL" sz="2800" dirty="0"/>
                        <a:t>Positive Score 0.27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2800" dirty="0"/>
                        <a:t>True </a:t>
                      </a:r>
                    </a:p>
                    <a:p>
                      <a:r>
                        <a:rPr lang="nl-NL" sz="2800" dirty="0"/>
                        <a:t>Negative</a:t>
                      </a:r>
                    </a:p>
                    <a:p>
                      <a:r>
                        <a:rPr lang="nl-NL" sz="2800" dirty="0"/>
                        <a:t>Score </a:t>
                      </a:r>
                    </a:p>
                    <a:p>
                      <a:r>
                        <a:rPr lang="nl-NL" sz="2800" dirty="0"/>
                        <a:t>- 0,11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58575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72EDB0E-1206-4CD0-A116-5658DE2EE069}"/>
              </a:ext>
            </a:extLst>
          </p:cNvPr>
          <p:cNvSpPr txBox="1"/>
          <p:nvPr/>
        </p:nvSpPr>
        <p:spPr>
          <a:xfrm>
            <a:off x="21676764" y="24538390"/>
            <a:ext cx="743081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400" dirty="0"/>
              <a:t>SMI vs SURF descriptor on MSER regions.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AC14914-1134-4336-B16B-016D34D21D03}"/>
              </a:ext>
            </a:extLst>
          </p:cNvPr>
          <p:cNvGrpSpPr/>
          <p:nvPr/>
        </p:nvGrpSpPr>
        <p:grpSpPr>
          <a:xfrm>
            <a:off x="21832659" y="25690179"/>
            <a:ext cx="4416639" cy="3721509"/>
            <a:chOff x="802066" y="28852799"/>
            <a:chExt cx="4416639" cy="372150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E1A837A-DA61-4161-A35A-6836A57FD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074783" y="28852799"/>
              <a:ext cx="1646033" cy="1967733"/>
            </a:xfrm>
            <a:prstGeom prst="rect">
              <a:avLst/>
            </a:prstGeom>
          </p:spPr>
        </p:pic>
        <p:pic>
          <p:nvPicPr>
            <p:cNvPr id="16" name="Picture 15" descr="A picture containing headdress, helmet, clothing&#10;&#10;Description generated with high confidence">
              <a:extLst>
                <a:ext uri="{FF2B5EF4-FFF2-40B4-BE49-F238E27FC236}">
                  <a16:creationId xmlns:a16="http://schemas.microsoft.com/office/drawing/2014/main" id="{64CF793D-3D34-4123-9BED-47EE2974C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014765" y="28937868"/>
              <a:ext cx="2203940" cy="1797593"/>
            </a:xfrm>
            <a:prstGeom prst="rect">
              <a:avLst/>
            </a:prstGeom>
          </p:spPr>
        </p:pic>
        <p:pic>
          <p:nvPicPr>
            <p:cNvPr id="19" name="Picture 18" descr="A picture containing indoor&#10;&#10;Description generated with high confidence">
              <a:extLst>
                <a:ext uri="{FF2B5EF4-FFF2-40B4-BE49-F238E27FC236}">
                  <a16:creationId xmlns:a16="http://schemas.microsoft.com/office/drawing/2014/main" id="{F8D0639F-04CB-41F0-BC33-9D6925DA7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02066" y="31142764"/>
              <a:ext cx="2082367" cy="1388938"/>
            </a:xfrm>
            <a:prstGeom prst="rect">
              <a:avLst/>
            </a:prstGeom>
          </p:spPr>
        </p:pic>
        <p:pic>
          <p:nvPicPr>
            <p:cNvPr id="21" name="Picture 20" descr="A sign on the side of the street&#10;&#10;Description generated with very high confidence">
              <a:extLst>
                <a:ext uri="{FF2B5EF4-FFF2-40B4-BE49-F238E27FC236}">
                  <a16:creationId xmlns:a16="http://schemas.microsoft.com/office/drawing/2014/main" id="{0F7D6CF8-BBC7-4F10-82E2-642BF2612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014765" y="30941954"/>
              <a:ext cx="2176472" cy="1632354"/>
            </a:xfrm>
            <a:prstGeom prst="rect">
              <a:avLst/>
            </a:prstGeom>
          </p:spPr>
        </p:pic>
      </p:grp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2B8F86FC-4633-4175-B3BE-B09C9560CC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226049"/>
              </p:ext>
            </p:extLst>
          </p:nvPr>
        </p:nvGraphicFramePr>
        <p:xfrm>
          <a:off x="14765985" y="33997610"/>
          <a:ext cx="11170481" cy="35379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74243">
                  <a:extLst>
                    <a:ext uri="{9D8B030D-6E8A-4147-A177-3AD203B41FA5}">
                      <a16:colId xmlns:a16="http://schemas.microsoft.com/office/drawing/2014/main" val="2953462836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749043199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1748839824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3301642959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4106088843"/>
                    </a:ext>
                  </a:extLst>
                </a:gridCol>
                <a:gridCol w="1381125">
                  <a:extLst>
                    <a:ext uri="{9D8B030D-6E8A-4147-A177-3AD203B41FA5}">
                      <a16:colId xmlns:a16="http://schemas.microsoft.com/office/drawing/2014/main" val="1390182209"/>
                    </a:ext>
                  </a:extLst>
                </a:gridCol>
                <a:gridCol w="1119188">
                  <a:extLst>
                    <a:ext uri="{9D8B030D-6E8A-4147-A177-3AD203B41FA5}">
                      <a16:colId xmlns:a16="http://schemas.microsoft.com/office/drawing/2014/main" val="329606988"/>
                    </a:ext>
                  </a:extLst>
                </a:gridCol>
              </a:tblGrid>
              <a:tr h="505419">
                <a:tc>
                  <a:txBody>
                    <a:bodyPr/>
                    <a:lstStyle/>
                    <a:p>
                      <a:pPr algn="r"/>
                      <a:r>
                        <a:rPr lang="nl-NL" sz="2400" b="1" dirty="0"/>
                        <a:t>Dataset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nl-NL" sz="2400" b="1" dirty="0"/>
                        <a:t>Oxford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nl-NL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nl-NL" sz="2400" b="1" dirty="0"/>
                        <a:t>OxFrei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l-NL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935203"/>
                  </a:ext>
                </a:extLst>
              </a:tr>
              <a:tr h="505419">
                <a:tc>
                  <a:txBody>
                    <a:bodyPr/>
                    <a:lstStyle/>
                    <a:p>
                      <a:r>
                        <a:rPr lang="nl-NL" sz="2400" b="1" dirty="0"/>
                        <a:t>Detector – descriptor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400" b="1" dirty="0"/>
                        <a:t>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400" b="1" dirty="0"/>
                        <a:t>Precision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400" b="1" dirty="0"/>
                        <a:t>Recall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400" b="1" dirty="0"/>
                        <a:t>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400" b="1" dirty="0"/>
                        <a:t>Precision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400" b="1" dirty="0"/>
                        <a:t>Recall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630898"/>
                  </a:ext>
                </a:extLst>
              </a:tr>
              <a:tr h="505419">
                <a:tc>
                  <a:txBody>
                    <a:bodyPr/>
                    <a:lstStyle/>
                    <a:p>
                      <a:r>
                        <a:rPr lang="nl-NL" sz="2400" b="1" dirty="0"/>
                        <a:t>MSER – SURF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400" b="0" dirty="0"/>
                        <a:t>0.97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400" b="0" dirty="0"/>
                        <a:t>0.97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400" b="0" dirty="0"/>
                        <a:t>0.89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400" b="0" dirty="0"/>
                        <a:t>0.90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400" b="0" dirty="0"/>
                        <a:t>0.53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400" b="0" dirty="0"/>
                        <a:t>0.83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0746850"/>
                  </a:ext>
                </a:extLst>
              </a:tr>
              <a:tr h="505419">
                <a:tc>
                  <a:txBody>
                    <a:bodyPr/>
                    <a:lstStyle/>
                    <a:p>
                      <a:r>
                        <a:rPr lang="nl-NL" sz="2400" b="1" dirty="0"/>
                        <a:t>MSER – SMI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400" b="0" dirty="0"/>
                        <a:t>0.96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400" b="0" dirty="0"/>
                        <a:t>0.98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400" b="0" dirty="0"/>
                        <a:t>0.85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400" b="0" dirty="0"/>
                        <a:t>0.95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400" b="0" dirty="0"/>
                        <a:t>0.83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400" b="0" dirty="0"/>
                        <a:t>0.74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153218"/>
                  </a:ext>
                </a:extLst>
              </a:tr>
              <a:tr h="505419">
                <a:tc>
                  <a:txBody>
                    <a:bodyPr/>
                    <a:lstStyle/>
                    <a:p>
                      <a:r>
                        <a:rPr lang="nl-NL" sz="2400" b="1" dirty="0"/>
                        <a:t>BIN (All) – SURF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0.95</a:t>
                      </a:r>
                      <a:endParaRPr lang="nl-NL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0.95</a:t>
                      </a:r>
                      <a:endParaRPr lang="nl-NL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0.85</a:t>
                      </a:r>
                      <a:endParaRPr lang="nl-NL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0.85</a:t>
                      </a:r>
                      <a:endParaRPr lang="nl-NL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0.41</a:t>
                      </a:r>
                      <a:endParaRPr lang="nl-NL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0.63</a:t>
                      </a:r>
                      <a:endParaRPr lang="nl-NL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7505261"/>
                  </a:ext>
                </a:extLst>
              </a:tr>
              <a:tr h="505419">
                <a:tc>
                  <a:txBody>
                    <a:bodyPr/>
                    <a:lstStyle/>
                    <a:p>
                      <a:r>
                        <a:rPr lang="nl-NL" sz="2400" b="1" dirty="0"/>
                        <a:t>BIN (All) – SMI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0.89</a:t>
                      </a:r>
                      <a:endParaRPr lang="nl-NL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1</a:t>
                      </a:r>
                      <a:endParaRPr lang="nl-NL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0.58</a:t>
                      </a:r>
                      <a:endParaRPr lang="nl-NL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0.91</a:t>
                      </a:r>
                      <a:endParaRPr lang="nl-NL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0.73</a:t>
                      </a:r>
                      <a:endParaRPr lang="nl-NL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0.32</a:t>
                      </a:r>
                      <a:endParaRPr lang="nl-NL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86345"/>
                  </a:ext>
                </a:extLst>
              </a:tr>
              <a:tr h="505419">
                <a:tc>
                  <a:txBody>
                    <a:bodyPr/>
                    <a:lstStyle/>
                    <a:p>
                      <a:r>
                        <a:rPr lang="nl-NL" sz="2400" b="1" dirty="0"/>
                        <a:t>BIN (Largest) – SMI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0.93</a:t>
                      </a:r>
                      <a:endParaRPr lang="nl-NL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0.93</a:t>
                      </a:r>
                      <a:endParaRPr lang="nl-NL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0.77</a:t>
                      </a:r>
                      <a:endParaRPr lang="nl-NL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0.85</a:t>
                      </a:r>
                      <a:endParaRPr lang="nl-NL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0.38</a:t>
                      </a:r>
                      <a:endParaRPr lang="nl-NL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/>
                        <a:t>0.52</a:t>
                      </a:r>
                      <a:endParaRPr lang="nl-NL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0583827"/>
                  </a:ext>
                </a:extLst>
              </a:tr>
            </a:tbl>
          </a:graphicData>
        </a:graphic>
      </p:graphicFrame>
      <p:sp>
        <p:nvSpPr>
          <p:cNvPr id="95" name="TextBox 94">
            <a:extLst>
              <a:ext uri="{FF2B5EF4-FFF2-40B4-BE49-F238E27FC236}">
                <a16:creationId xmlns:a16="http://schemas.microsoft.com/office/drawing/2014/main" id="{4A25E29D-E744-4743-9DA8-DEFF2B2E05E0}"/>
              </a:ext>
            </a:extLst>
          </p:cNvPr>
          <p:cNvSpPr txBox="1"/>
          <p:nvPr/>
        </p:nvSpPr>
        <p:spPr>
          <a:xfrm>
            <a:off x="14200830" y="33381035"/>
            <a:ext cx="1246687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400" dirty="0"/>
              <a:t>Performance of detector – descriptor combinations on both datasets.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35AD94-C1BD-4202-8646-771A0BE017FC}"/>
              </a:ext>
            </a:extLst>
          </p:cNvPr>
          <p:cNvSpPr txBox="1"/>
          <p:nvPr/>
        </p:nvSpPr>
        <p:spPr>
          <a:xfrm>
            <a:off x="1505369" y="29795542"/>
            <a:ext cx="8439939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400" b="1" dirty="0"/>
              <a:t>OxFrei dataset</a:t>
            </a:r>
            <a:r>
              <a:rPr lang="en-GB" sz="3400" dirty="0"/>
              <a:t>: 9 sequences x 21 images = 189</a:t>
            </a:r>
          </a:p>
          <a:p>
            <a:r>
              <a:rPr lang="en-GB" sz="3400" dirty="0"/>
              <a:t>All sequences have all transformations </a:t>
            </a:r>
            <a:r>
              <a:rPr lang="en-GB" sz="3400" dirty="0">
                <a:sym typeface="Wingdings" panose="05000000000000000000" pitchFamily="2" charset="2"/>
              </a:rPr>
              <a:t> </a:t>
            </a:r>
          </a:p>
          <a:p>
            <a:r>
              <a:rPr lang="en-GB" sz="3400" dirty="0">
                <a:sym typeface="Wingdings" panose="05000000000000000000" pitchFamily="2" charset="2"/>
              </a:rPr>
              <a:t>transformation-independent dataset</a:t>
            </a:r>
            <a:endParaRPr lang="en-GB" sz="34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BB38D93-C26C-425F-B4DE-2D86DC2113E7}"/>
              </a:ext>
            </a:extLst>
          </p:cNvPr>
          <p:cNvSpPr txBox="1"/>
          <p:nvPr/>
        </p:nvSpPr>
        <p:spPr>
          <a:xfrm>
            <a:off x="1506345" y="25697961"/>
            <a:ext cx="9244582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400" b="1" dirty="0"/>
              <a:t>Oxford (VGG) dataset</a:t>
            </a:r>
            <a:r>
              <a:rPr lang="en-GB" sz="3400" dirty="0"/>
              <a:t>: 4 sequences x 6 images = 24</a:t>
            </a:r>
          </a:p>
          <a:p>
            <a:r>
              <a:rPr lang="en-GB" sz="3400" dirty="0"/>
              <a:t>Every sequence represents only one transformation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78D2D77A-A0EE-4397-ABAD-D1EAF5357403}"/>
              </a:ext>
            </a:extLst>
          </p:cNvPr>
          <p:cNvCxnSpPr>
            <a:cxnSpLocks/>
          </p:cNvCxnSpPr>
          <p:nvPr/>
        </p:nvCxnSpPr>
        <p:spPr>
          <a:xfrm>
            <a:off x="1505369" y="36909450"/>
            <a:ext cx="10529382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2CFB43D2-2F79-4EA6-9282-5AB8D9F079ED}"/>
              </a:ext>
            </a:extLst>
          </p:cNvPr>
          <p:cNvCxnSpPr/>
          <p:nvPr/>
        </p:nvCxnSpPr>
        <p:spPr>
          <a:xfrm flipV="1">
            <a:off x="1505369" y="31464846"/>
            <a:ext cx="0" cy="545763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835EFAD-3967-46D1-B365-E2044FEE0778}"/>
              </a:ext>
            </a:extLst>
          </p:cNvPr>
          <p:cNvCxnSpPr>
            <a:cxnSpLocks/>
          </p:cNvCxnSpPr>
          <p:nvPr/>
        </p:nvCxnSpPr>
        <p:spPr>
          <a:xfrm flipV="1">
            <a:off x="1991974" y="34473018"/>
            <a:ext cx="574385" cy="7134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6999DE56-356D-42C8-8856-F7FFA69211E3}"/>
              </a:ext>
            </a:extLst>
          </p:cNvPr>
          <p:cNvSpPr txBox="1"/>
          <p:nvPr/>
        </p:nvSpPr>
        <p:spPr>
          <a:xfrm>
            <a:off x="11087658" y="36902294"/>
            <a:ext cx="995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Transf.</a:t>
            </a:r>
            <a:endParaRPr lang="nl-NL" sz="24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04AC453-9CB8-49E0-9600-9E74100A552D}"/>
              </a:ext>
            </a:extLst>
          </p:cNvPr>
          <p:cNvSpPr txBox="1"/>
          <p:nvPr/>
        </p:nvSpPr>
        <p:spPr>
          <a:xfrm>
            <a:off x="1087826" y="36949214"/>
            <a:ext cx="943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original           viewpoint                     scale                  lighting                   blur</a:t>
            </a:r>
            <a:endParaRPr lang="nl-NL" sz="24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371E381-DBFB-45B8-ABBB-2D2B2B4D8732}"/>
              </a:ext>
            </a:extLst>
          </p:cNvPr>
          <p:cNvSpPr txBox="1"/>
          <p:nvPr/>
        </p:nvSpPr>
        <p:spPr>
          <a:xfrm>
            <a:off x="12582032" y="29630174"/>
            <a:ext cx="1688118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400" dirty="0"/>
              <a:t>SURF vs SMI on MSER regions on all OxFrei pairs. </a:t>
            </a:r>
            <a:r>
              <a:rPr lang="en-GB" sz="3400" dirty="0"/>
              <a:t>Correlation</a:t>
            </a:r>
            <a:r>
              <a:rPr lang="nl-NL" sz="3400" dirty="0"/>
              <a:t> similarity and final outcome.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319F58E-2832-4BB7-8980-54E40F822C13}"/>
              </a:ext>
            </a:extLst>
          </p:cNvPr>
          <p:cNvSpPr txBox="1"/>
          <p:nvPr/>
        </p:nvSpPr>
        <p:spPr>
          <a:xfrm>
            <a:off x="12389400" y="25452564"/>
            <a:ext cx="954995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400" dirty="0"/>
              <a:t>Is it the same scene? </a:t>
            </a:r>
            <a:r>
              <a:rPr lang="nl-NL" sz="3400" b="1" dirty="0"/>
              <a:t>True = white | False =  black</a:t>
            </a:r>
            <a:r>
              <a:rPr lang="nl-NL" sz="3400" dirty="0"/>
              <a:t>. </a:t>
            </a:r>
          </a:p>
          <a:p>
            <a:r>
              <a:rPr lang="nl-NL" sz="3400" dirty="0"/>
              <a:t>Ground truth -all possible pairs of the OxFrei dataset.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8581EE1-5D81-4005-A926-A196AF1E57DC}"/>
              </a:ext>
            </a:extLst>
          </p:cNvPr>
          <p:cNvSpPr txBox="1"/>
          <p:nvPr/>
        </p:nvSpPr>
        <p:spPr>
          <a:xfrm>
            <a:off x="3096766" y="33959724"/>
            <a:ext cx="574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000" dirty="0"/>
              <a:t>...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BDB3199-A43C-4667-AAF1-D5762C9F6C1E}"/>
              </a:ext>
            </a:extLst>
          </p:cNvPr>
          <p:cNvSpPr txBox="1"/>
          <p:nvPr/>
        </p:nvSpPr>
        <p:spPr>
          <a:xfrm rot="5400000">
            <a:off x="1012846" y="34168395"/>
            <a:ext cx="574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000" dirty="0"/>
              <a:t>...</a:t>
            </a:r>
          </a:p>
        </p:txBody>
      </p:sp>
      <p:pic>
        <p:nvPicPr>
          <p:cNvPr id="157" name="Picture 156">
            <a:extLst>
              <a:ext uri="{FF2B5EF4-FFF2-40B4-BE49-F238E27FC236}">
                <a16:creationId xmlns:a16="http://schemas.microsoft.com/office/drawing/2014/main" id="{F1FF1163-161A-4BDC-B07F-AB94BDBF1C0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68722" y="35650663"/>
            <a:ext cx="1699043" cy="1133262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98D4BC58-0B7B-4ECB-8B7F-BC0B2F7EE013}"/>
              </a:ext>
            </a:extLst>
          </p:cNvPr>
          <p:cNvSpPr txBox="1"/>
          <p:nvPr/>
        </p:nvSpPr>
        <p:spPr>
          <a:xfrm rot="17601146">
            <a:off x="7231665" y="35687343"/>
            <a:ext cx="5741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dirty="0"/>
              <a:t>...</a:t>
            </a:r>
          </a:p>
        </p:txBody>
      </p:sp>
      <p:pic>
        <p:nvPicPr>
          <p:cNvPr id="171" name="Picture 170" descr="A large stone building with a grassy field&#10;&#10;Description generated with very high confidence">
            <a:extLst>
              <a:ext uri="{FF2B5EF4-FFF2-40B4-BE49-F238E27FC236}">
                <a16:creationId xmlns:a16="http://schemas.microsoft.com/office/drawing/2014/main" id="{55B6A4FB-F866-4D4E-9E97-9306C4010E3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54290" y="32687633"/>
            <a:ext cx="1638002" cy="1228502"/>
          </a:xfrm>
          <a:prstGeom prst="rect">
            <a:avLst/>
          </a:prstGeom>
        </p:spPr>
      </p:pic>
      <p:pic>
        <p:nvPicPr>
          <p:cNvPr id="173" name="Picture 172" descr="A castle on a green field&#10;&#10;Description generated with very high confidence">
            <a:extLst>
              <a:ext uri="{FF2B5EF4-FFF2-40B4-BE49-F238E27FC236}">
                <a16:creationId xmlns:a16="http://schemas.microsoft.com/office/drawing/2014/main" id="{54DAC1B2-C150-4AE3-BBA2-01F3EF0A633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679561" y="31824031"/>
            <a:ext cx="1629056" cy="1221792"/>
          </a:xfrm>
          <a:prstGeom prst="rect">
            <a:avLst/>
          </a:prstGeom>
        </p:spPr>
      </p:pic>
      <p:pic>
        <p:nvPicPr>
          <p:cNvPr id="177" name="Picture 176" descr="A large stone building with a grassy field&#10;&#10;Description generated with very high confidence">
            <a:extLst>
              <a:ext uri="{FF2B5EF4-FFF2-40B4-BE49-F238E27FC236}">
                <a16:creationId xmlns:a16="http://schemas.microsoft.com/office/drawing/2014/main" id="{79515DF4-9E8A-490F-A414-16571A73A043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42801" y="31841385"/>
            <a:ext cx="1593405" cy="1195054"/>
          </a:xfrm>
          <a:prstGeom prst="rect">
            <a:avLst/>
          </a:prstGeom>
        </p:spPr>
      </p:pic>
      <p:pic>
        <p:nvPicPr>
          <p:cNvPr id="179" name="Picture 178" descr="A close up of a logo&#10;&#10;Description generated with high confidence">
            <a:extLst>
              <a:ext uri="{FF2B5EF4-FFF2-40B4-BE49-F238E27FC236}">
                <a16:creationId xmlns:a16="http://schemas.microsoft.com/office/drawing/2014/main" id="{B1260B87-B43A-4216-9E29-750E2030CDC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301913" y="31751628"/>
            <a:ext cx="1680122" cy="1260091"/>
          </a:xfrm>
          <a:prstGeom prst="rect">
            <a:avLst/>
          </a:prstGeom>
        </p:spPr>
      </p:pic>
      <p:pic>
        <p:nvPicPr>
          <p:cNvPr id="181" name="Picture 180" descr="A close up of a sign&#10;&#10;Description generated with high confidence">
            <a:extLst>
              <a:ext uri="{FF2B5EF4-FFF2-40B4-BE49-F238E27FC236}">
                <a16:creationId xmlns:a16="http://schemas.microsoft.com/office/drawing/2014/main" id="{9639A299-EEB0-477F-9782-3F7A307D68B5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134967" y="31727094"/>
            <a:ext cx="1661884" cy="1246413"/>
          </a:xfrm>
          <a:prstGeom prst="rect">
            <a:avLst/>
          </a:prstGeom>
        </p:spPr>
      </p:pic>
      <p:pic>
        <p:nvPicPr>
          <p:cNvPr id="197" name="Picture 196" descr="A picture containing building, indoor&#10;&#10;Description generated with high confidence">
            <a:extLst>
              <a:ext uri="{FF2B5EF4-FFF2-40B4-BE49-F238E27FC236}">
                <a16:creationId xmlns:a16="http://schemas.microsoft.com/office/drawing/2014/main" id="{A71BDEBE-81F3-4BD2-B947-754B11860539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691157" y="34923399"/>
            <a:ext cx="1671028" cy="1114576"/>
          </a:xfrm>
          <a:prstGeom prst="rect">
            <a:avLst/>
          </a:prstGeom>
        </p:spPr>
      </p:pic>
      <p:sp>
        <p:nvSpPr>
          <p:cNvPr id="207" name="TextBox 206">
            <a:extLst>
              <a:ext uri="{FF2B5EF4-FFF2-40B4-BE49-F238E27FC236}">
                <a16:creationId xmlns:a16="http://schemas.microsoft.com/office/drawing/2014/main" id="{4198922E-34DD-4D71-BE8E-4CA85EDFCD05}"/>
              </a:ext>
            </a:extLst>
          </p:cNvPr>
          <p:cNvSpPr txBox="1"/>
          <p:nvPr/>
        </p:nvSpPr>
        <p:spPr>
          <a:xfrm rot="18764159">
            <a:off x="10717351" y="32899875"/>
            <a:ext cx="682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dirty="0"/>
              <a:t>...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A5C78EFB-8169-47BC-B305-9EC04728221C}"/>
              </a:ext>
            </a:extLst>
          </p:cNvPr>
          <p:cNvSpPr txBox="1"/>
          <p:nvPr/>
        </p:nvSpPr>
        <p:spPr>
          <a:xfrm>
            <a:off x="1647395" y="34278173"/>
            <a:ext cx="827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Level</a:t>
            </a:r>
            <a:endParaRPr lang="nl-NL" sz="2400" dirty="0"/>
          </a:p>
        </p:txBody>
      </p:sp>
      <p:pic>
        <p:nvPicPr>
          <p:cNvPr id="218" name="Picture 217">
            <a:extLst>
              <a:ext uri="{FF2B5EF4-FFF2-40B4-BE49-F238E27FC236}">
                <a16:creationId xmlns:a16="http://schemas.microsoft.com/office/drawing/2014/main" id="{F1750198-8767-4461-A241-1A71ADF1D956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477675" y="34742826"/>
            <a:ext cx="1715765" cy="1144416"/>
          </a:xfrm>
          <a:prstGeom prst="rect">
            <a:avLst/>
          </a:prstGeom>
        </p:spPr>
      </p:pic>
      <p:pic>
        <p:nvPicPr>
          <p:cNvPr id="220" name="Picture 219" descr="A close up of a logo&#10;&#10;Description generated with high confidence">
            <a:extLst>
              <a:ext uri="{FF2B5EF4-FFF2-40B4-BE49-F238E27FC236}">
                <a16:creationId xmlns:a16="http://schemas.microsoft.com/office/drawing/2014/main" id="{073214A1-5E4D-4441-ACE6-8233E18DD6FB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220676" y="34826238"/>
            <a:ext cx="1758648" cy="1173018"/>
          </a:xfrm>
          <a:prstGeom prst="rect">
            <a:avLst/>
          </a:prstGeom>
        </p:spPr>
      </p:pic>
      <p:pic>
        <p:nvPicPr>
          <p:cNvPr id="222" name="Picture 221" descr="A picture containing person&#10;&#10;Description generated with high confidence">
            <a:extLst>
              <a:ext uri="{FF2B5EF4-FFF2-40B4-BE49-F238E27FC236}">
                <a16:creationId xmlns:a16="http://schemas.microsoft.com/office/drawing/2014/main" id="{C069DA4E-9FD8-4E2D-ACEB-CD37FF59FB77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000368" y="34821704"/>
            <a:ext cx="1637808" cy="1092418"/>
          </a:xfrm>
          <a:prstGeom prst="rect">
            <a:avLst/>
          </a:prstGeom>
        </p:spPr>
      </p:pic>
      <p:pic>
        <p:nvPicPr>
          <p:cNvPr id="224" name="Picture 223" descr="A large stone building with a grassy field&#10;&#10;Description generated with very high confidence">
            <a:extLst>
              <a:ext uri="{FF2B5EF4-FFF2-40B4-BE49-F238E27FC236}">
                <a16:creationId xmlns:a16="http://schemas.microsoft.com/office/drawing/2014/main" id="{55FE0CF2-89C6-4B33-87A2-BAA5780173E4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287660" y="32813830"/>
            <a:ext cx="1619729" cy="1214797"/>
          </a:xfrm>
          <a:prstGeom prst="rect">
            <a:avLst/>
          </a:prstGeom>
        </p:spPr>
      </p:pic>
      <p:pic>
        <p:nvPicPr>
          <p:cNvPr id="226" name="Picture 225" descr="A castle on a cloudy day&#10;&#10;Description generated with very high confidence">
            <a:extLst>
              <a:ext uri="{FF2B5EF4-FFF2-40B4-BE49-F238E27FC236}">
                <a16:creationId xmlns:a16="http://schemas.microsoft.com/office/drawing/2014/main" id="{6C9D00B4-0098-4505-B044-E07CEE0535C1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010462" y="32741342"/>
            <a:ext cx="1674364" cy="1255773"/>
          </a:xfrm>
          <a:prstGeom prst="rect">
            <a:avLst/>
          </a:prstGeom>
        </p:spPr>
      </p:pic>
      <p:pic>
        <p:nvPicPr>
          <p:cNvPr id="228" name="Picture 227" descr="A castle like building&#10;&#10;Description generated with very high confidence">
            <a:extLst>
              <a:ext uri="{FF2B5EF4-FFF2-40B4-BE49-F238E27FC236}">
                <a16:creationId xmlns:a16="http://schemas.microsoft.com/office/drawing/2014/main" id="{C3D5764D-2920-47F9-B9F3-241A15B3245A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585225" y="32685038"/>
            <a:ext cx="1672646" cy="1254485"/>
          </a:xfrm>
          <a:prstGeom prst="rect">
            <a:avLst/>
          </a:prstGeom>
        </p:spPr>
      </p:pic>
      <p:pic>
        <p:nvPicPr>
          <p:cNvPr id="230" name="Picture 229" descr="A large stone building with a grassy field&#10;&#10;Description generated with very high confidence">
            <a:extLst>
              <a:ext uri="{FF2B5EF4-FFF2-40B4-BE49-F238E27FC236}">
                <a16:creationId xmlns:a16="http://schemas.microsoft.com/office/drawing/2014/main" id="{65CD2935-CD03-4CE5-9016-6218968121B9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7098674" y="32813830"/>
            <a:ext cx="1615875" cy="1211906"/>
          </a:xfrm>
          <a:prstGeom prst="rect">
            <a:avLst/>
          </a:prstGeom>
        </p:spPr>
      </p:pic>
      <p:pic>
        <p:nvPicPr>
          <p:cNvPr id="187" name="Picture 186" descr="A picture containing grass&#10;&#10;Description generated with high confidence">
            <a:extLst>
              <a:ext uri="{FF2B5EF4-FFF2-40B4-BE49-F238E27FC236}">
                <a16:creationId xmlns:a16="http://schemas.microsoft.com/office/drawing/2014/main" id="{6E011104-4DF0-4FAF-B0C4-85002E30E03F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9269205" y="35766577"/>
            <a:ext cx="1650193" cy="1100679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12E22C88-AFA9-45B0-9C6D-7E99B3C8FA94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062302" y="35717937"/>
            <a:ext cx="1645119" cy="1097294"/>
          </a:xfrm>
          <a:prstGeom prst="rect">
            <a:avLst/>
          </a:prstGeom>
        </p:spPr>
      </p:pic>
      <p:pic>
        <p:nvPicPr>
          <p:cNvPr id="193" name="Picture 192" descr="A picture containing text, queen&#10;&#10;Description generated with high confidence">
            <a:extLst>
              <a:ext uri="{FF2B5EF4-FFF2-40B4-BE49-F238E27FC236}">
                <a16:creationId xmlns:a16="http://schemas.microsoft.com/office/drawing/2014/main" id="{001E399F-02C2-4599-A739-38C97C17DDBB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566828" y="35653827"/>
            <a:ext cx="1710211" cy="1140711"/>
          </a:xfrm>
          <a:prstGeom prst="rect">
            <a:avLst/>
          </a:prstGeom>
        </p:spPr>
      </p:pic>
      <p:pic>
        <p:nvPicPr>
          <p:cNvPr id="191" name="Picture 190" descr="A picture containing queen&#10;&#10;Description generated with high confidence">
            <a:extLst>
              <a:ext uri="{FF2B5EF4-FFF2-40B4-BE49-F238E27FC236}">
                <a16:creationId xmlns:a16="http://schemas.microsoft.com/office/drawing/2014/main" id="{81929663-5441-4895-AEFE-FD1A4BA16819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4946418" y="35682851"/>
            <a:ext cx="1660233" cy="1107375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BBD728CD-648E-43BA-9943-969A35BA7B9E}"/>
              </a:ext>
            </a:extLst>
          </p:cNvPr>
          <p:cNvSpPr txBox="1"/>
          <p:nvPr/>
        </p:nvSpPr>
        <p:spPr>
          <a:xfrm>
            <a:off x="9806897" y="34051713"/>
            <a:ext cx="574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000" dirty="0"/>
              <a:t>...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090F7D61-337E-49E1-981B-6032938A81CA}"/>
              </a:ext>
            </a:extLst>
          </p:cNvPr>
          <p:cNvSpPr txBox="1"/>
          <p:nvPr/>
        </p:nvSpPr>
        <p:spPr>
          <a:xfrm>
            <a:off x="5568343" y="33963328"/>
            <a:ext cx="574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000" dirty="0"/>
              <a:t>...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5A6A764A-778E-4930-BF05-950D170C045F}"/>
              </a:ext>
            </a:extLst>
          </p:cNvPr>
          <p:cNvSpPr txBox="1"/>
          <p:nvPr/>
        </p:nvSpPr>
        <p:spPr>
          <a:xfrm>
            <a:off x="7809883" y="34102733"/>
            <a:ext cx="574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000" dirty="0"/>
              <a:t>...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DEE90F45-10C3-49DF-8338-C792D6EA05F7}"/>
              </a:ext>
            </a:extLst>
          </p:cNvPr>
          <p:cNvSpPr txBox="1"/>
          <p:nvPr/>
        </p:nvSpPr>
        <p:spPr>
          <a:xfrm rot="18764159">
            <a:off x="8489695" y="32790643"/>
            <a:ext cx="682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dirty="0"/>
              <a:t>...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9BFBD637-B64D-436B-A893-0D8D511A3CF8}"/>
              </a:ext>
            </a:extLst>
          </p:cNvPr>
          <p:cNvSpPr txBox="1"/>
          <p:nvPr/>
        </p:nvSpPr>
        <p:spPr>
          <a:xfrm rot="18764159">
            <a:off x="4122178" y="35640091"/>
            <a:ext cx="682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dirty="0"/>
              <a:t>...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025D873A-E4BF-4DD7-82D7-3345979022ED}"/>
              </a:ext>
            </a:extLst>
          </p:cNvPr>
          <p:cNvSpPr txBox="1"/>
          <p:nvPr/>
        </p:nvSpPr>
        <p:spPr>
          <a:xfrm rot="18764159">
            <a:off x="4041146" y="32797445"/>
            <a:ext cx="682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dirty="0"/>
              <a:t>...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2667189B-E2C6-4437-8F92-F3E167DB93B1}"/>
              </a:ext>
            </a:extLst>
          </p:cNvPr>
          <p:cNvSpPr txBox="1"/>
          <p:nvPr/>
        </p:nvSpPr>
        <p:spPr>
          <a:xfrm rot="18764159">
            <a:off x="6437923" y="32732500"/>
            <a:ext cx="682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dirty="0"/>
              <a:t>...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AB0AC5D-63DE-4C5C-918F-0581AE6C95EC}"/>
              </a:ext>
            </a:extLst>
          </p:cNvPr>
          <p:cNvSpPr txBox="1"/>
          <p:nvPr/>
        </p:nvSpPr>
        <p:spPr>
          <a:xfrm rot="18764159">
            <a:off x="10671846" y="35714895"/>
            <a:ext cx="682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dirty="0"/>
              <a:t>...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FD9BF892-91AB-411F-BC6C-40314510EE07}"/>
              </a:ext>
            </a:extLst>
          </p:cNvPr>
          <p:cNvSpPr txBox="1"/>
          <p:nvPr/>
        </p:nvSpPr>
        <p:spPr>
          <a:xfrm rot="18764159">
            <a:off x="6343894" y="35719917"/>
            <a:ext cx="682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dirty="0"/>
              <a:t>...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B4B30422-E6CE-4D1E-9DA1-A349EDDE2B15}"/>
              </a:ext>
            </a:extLst>
          </p:cNvPr>
          <p:cNvSpPr txBox="1"/>
          <p:nvPr/>
        </p:nvSpPr>
        <p:spPr>
          <a:xfrm rot="18764159">
            <a:off x="8529685" y="35640090"/>
            <a:ext cx="682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dirty="0"/>
              <a:t>...</a:t>
            </a:r>
          </a:p>
        </p:txBody>
      </p:sp>
      <p:pic>
        <p:nvPicPr>
          <p:cNvPr id="244" name="Picture 243">
            <a:extLst>
              <a:ext uri="{FF2B5EF4-FFF2-40B4-BE49-F238E27FC236}">
                <a16:creationId xmlns:a16="http://schemas.microsoft.com/office/drawing/2014/main" id="{742C5D1F-654E-45A1-A9BA-A95B3E390992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5920355" y="26560115"/>
            <a:ext cx="3062939" cy="3058673"/>
          </a:xfrm>
          <a:prstGeom prst="rect">
            <a:avLst/>
          </a:prstGeom>
        </p:spPr>
      </p:pic>
      <p:pic>
        <p:nvPicPr>
          <p:cNvPr id="246" name="Picture 245">
            <a:extLst>
              <a:ext uri="{FF2B5EF4-FFF2-40B4-BE49-F238E27FC236}">
                <a16:creationId xmlns:a16="http://schemas.microsoft.com/office/drawing/2014/main" id="{3F72DA0F-06CF-4868-A92E-87622B521A71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24384850" y="30178173"/>
            <a:ext cx="2936596" cy="2936596"/>
          </a:xfrm>
          <a:prstGeom prst="rect">
            <a:avLst/>
          </a:prstGeom>
        </p:spPr>
      </p:pic>
      <p:pic>
        <p:nvPicPr>
          <p:cNvPr id="248" name="Picture 247">
            <a:extLst>
              <a:ext uri="{FF2B5EF4-FFF2-40B4-BE49-F238E27FC236}">
                <a16:creationId xmlns:a16="http://schemas.microsoft.com/office/drawing/2014/main" id="{9380A86F-7F77-40E2-9EEF-F3AACADAA9FC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5920355" y="30151803"/>
            <a:ext cx="3049124" cy="3053372"/>
          </a:xfrm>
          <a:prstGeom prst="rect">
            <a:avLst/>
          </a:prstGeom>
        </p:spPr>
      </p:pic>
      <p:pic>
        <p:nvPicPr>
          <p:cNvPr id="250" name="Picture 249" descr="A close up of a fire&#10;&#10;Description generated with high confidence">
            <a:extLst>
              <a:ext uri="{FF2B5EF4-FFF2-40B4-BE49-F238E27FC236}">
                <a16:creationId xmlns:a16="http://schemas.microsoft.com/office/drawing/2014/main" id="{1C131C83-6024-4639-AE86-D83D1C5A68DC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21115915" y="30203121"/>
            <a:ext cx="3002054" cy="3002054"/>
          </a:xfrm>
          <a:prstGeom prst="rect">
            <a:avLst/>
          </a:prstGeom>
        </p:spPr>
      </p:pic>
      <p:pic>
        <p:nvPicPr>
          <p:cNvPr id="252" name="Picture 251" descr="A picture containing building&#10;&#10;Description generated with high confidence">
            <a:extLst>
              <a:ext uri="{FF2B5EF4-FFF2-40B4-BE49-F238E27FC236}">
                <a16:creationId xmlns:a16="http://schemas.microsoft.com/office/drawing/2014/main" id="{9754BE1A-904C-48DB-81E2-E6C9B92BCBEB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12625160" y="30158581"/>
            <a:ext cx="3024353" cy="3029933"/>
          </a:xfrm>
          <a:prstGeom prst="rect">
            <a:avLst/>
          </a:prstGeom>
        </p:spPr>
      </p:pic>
      <p:sp>
        <p:nvSpPr>
          <p:cNvPr id="253" name="TextBox 252">
            <a:extLst>
              <a:ext uri="{FF2B5EF4-FFF2-40B4-BE49-F238E27FC236}">
                <a16:creationId xmlns:a16="http://schemas.microsoft.com/office/drawing/2014/main" id="{4DC061BE-F0B9-4EBE-9041-77A13E7C445A}"/>
              </a:ext>
            </a:extLst>
          </p:cNvPr>
          <p:cNvSpPr txBox="1"/>
          <p:nvPr/>
        </p:nvSpPr>
        <p:spPr>
          <a:xfrm flipH="1">
            <a:off x="12530738" y="26836734"/>
            <a:ext cx="31811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dirty="0"/>
              <a:t>189 x 189 pixels</a:t>
            </a:r>
          </a:p>
          <a:p>
            <a:r>
              <a:rPr lang="nl-NL" sz="3200" dirty="0"/>
              <a:t>Pixel  : image pair</a:t>
            </a:r>
          </a:p>
          <a:p>
            <a:r>
              <a:rPr lang="nl-NL" sz="3200" dirty="0"/>
              <a:t>Block : sequence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D29301ED-0C9F-4D30-9FA8-249BE6EFD116}"/>
              </a:ext>
            </a:extLst>
          </p:cNvPr>
          <p:cNvSpPr txBox="1"/>
          <p:nvPr/>
        </p:nvSpPr>
        <p:spPr>
          <a:xfrm>
            <a:off x="19822107" y="31620101"/>
            <a:ext cx="529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dirty="0"/>
              <a:t>vs</a:t>
            </a:r>
          </a:p>
        </p:txBody>
      </p: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EF1EFDDC-5408-4361-8FBF-8561E74BD0DC}"/>
              </a:ext>
            </a:extLst>
          </p:cNvPr>
          <p:cNvCxnSpPr>
            <a:cxnSpLocks/>
          </p:cNvCxnSpPr>
          <p:nvPr/>
        </p:nvCxnSpPr>
        <p:spPr>
          <a:xfrm flipH="1">
            <a:off x="12130853" y="24377150"/>
            <a:ext cx="18285" cy="13238799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29739B48-105C-4183-8AEE-0BE4D1924D6F}"/>
              </a:ext>
            </a:extLst>
          </p:cNvPr>
          <p:cNvSpPr txBox="1"/>
          <p:nvPr/>
        </p:nvSpPr>
        <p:spPr>
          <a:xfrm rot="16200000">
            <a:off x="558678" y="31772632"/>
            <a:ext cx="1402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Sequence</a:t>
            </a:r>
            <a:endParaRPr lang="nl-NL" sz="2400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BC927646-D62A-4D2D-83B6-72B66065BDD4}"/>
              </a:ext>
            </a:extLst>
          </p:cNvPr>
          <p:cNvSpPr txBox="1"/>
          <p:nvPr/>
        </p:nvSpPr>
        <p:spPr>
          <a:xfrm rot="18764159">
            <a:off x="2545116" y="28343134"/>
            <a:ext cx="682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dirty="0"/>
              <a:t>...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43058E6B-4D00-4408-A833-390345266613}"/>
              </a:ext>
            </a:extLst>
          </p:cNvPr>
          <p:cNvSpPr txBox="1"/>
          <p:nvPr/>
        </p:nvSpPr>
        <p:spPr>
          <a:xfrm rot="18764159">
            <a:off x="5230526" y="28368914"/>
            <a:ext cx="682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dirty="0"/>
              <a:t>...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6E3578-8355-4F07-9991-7D55420AFBE0}"/>
              </a:ext>
            </a:extLst>
          </p:cNvPr>
          <p:cNvSpPr txBox="1"/>
          <p:nvPr/>
        </p:nvSpPr>
        <p:spPr>
          <a:xfrm rot="18764159">
            <a:off x="8396774" y="28409011"/>
            <a:ext cx="682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dirty="0"/>
              <a:t>...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759628E-D7D0-487B-9BAC-CCB8037E4440}"/>
              </a:ext>
            </a:extLst>
          </p:cNvPr>
          <p:cNvSpPr txBox="1"/>
          <p:nvPr/>
        </p:nvSpPr>
        <p:spPr>
          <a:xfrm rot="18764159">
            <a:off x="11501491" y="28382782"/>
            <a:ext cx="682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dirty="0"/>
              <a:t>...</a:t>
            </a:r>
          </a:p>
        </p:txBody>
      </p:sp>
      <p:pic>
        <p:nvPicPr>
          <p:cNvPr id="247" name="Picture 246" descr="A graffiti covered wall&#10;&#10;Description generated with very high confidence">
            <a:extLst>
              <a:ext uri="{FF2B5EF4-FFF2-40B4-BE49-F238E27FC236}">
                <a16:creationId xmlns:a16="http://schemas.microsoft.com/office/drawing/2014/main" id="{DAC68170-17C6-4FB4-ABB0-D6DC01CCE375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945955" y="26977067"/>
            <a:ext cx="2088833" cy="1671066"/>
          </a:xfrm>
          <a:prstGeom prst="rect">
            <a:avLst/>
          </a:prstGeom>
        </p:spPr>
      </p:pic>
      <p:pic>
        <p:nvPicPr>
          <p:cNvPr id="91" name="Picture 90" descr="Graffiti on a wall&#10;&#10;Description generated with high confidence">
            <a:extLst>
              <a:ext uri="{FF2B5EF4-FFF2-40B4-BE49-F238E27FC236}">
                <a16:creationId xmlns:a16="http://schemas.microsoft.com/office/drawing/2014/main" id="{EA4FFA2A-F058-421F-8741-3F1FEA434C73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688673" y="27130478"/>
            <a:ext cx="2148614" cy="1718892"/>
          </a:xfrm>
          <a:prstGeom prst="rect">
            <a:avLst/>
          </a:prstGeom>
        </p:spPr>
      </p:pic>
      <p:pic>
        <p:nvPicPr>
          <p:cNvPr id="251" name="Picture 250" descr="A picture containing outdoor, sky, road, snow&#10;&#10;Description generated with very high confidence">
            <a:extLst>
              <a:ext uri="{FF2B5EF4-FFF2-40B4-BE49-F238E27FC236}">
                <a16:creationId xmlns:a16="http://schemas.microsoft.com/office/drawing/2014/main" id="{14706E55-DEF1-4C87-97F8-F17F6A8FEA04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3482120" y="26964822"/>
            <a:ext cx="2245502" cy="1796402"/>
          </a:xfrm>
          <a:prstGeom prst="rect">
            <a:avLst/>
          </a:prstGeom>
        </p:spPr>
      </p:pic>
      <p:pic>
        <p:nvPicPr>
          <p:cNvPr id="137" name="Picture 136" descr="A boat is docked next to a body of water&#10;&#10;Description generated with very high confidence">
            <a:extLst>
              <a:ext uri="{FF2B5EF4-FFF2-40B4-BE49-F238E27FC236}">
                <a16:creationId xmlns:a16="http://schemas.microsoft.com/office/drawing/2014/main" id="{3BD37B5D-E89E-400A-8D74-6CBC61FBDF6D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3276398" y="27101681"/>
            <a:ext cx="2240832" cy="1792667"/>
          </a:xfrm>
          <a:prstGeom prst="rect">
            <a:avLst/>
          </a:prstGeom>
        </p:spPr>
      </p:pic>
      <p:pic>
        <p:nvPicPr>
          <p:cNvPr id="32" name="Picture 31" descr="A car parked on the side of a building&#10;&#10;Description generated with very high confidence">
            <a:extLst>
              <a:ext uri="{FF2B5EF4-FFF2-40B4-BE49-F238E27FC236}">
                <a16:creationId xmlns:a16="http://schemas.microsoft.com/office/drawing/2014/main" id="{9E8ACAEE-20CC-4CD5-AA2E-F7848A70F3B0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6132845" y="26962259"/>
            <a:ext cx="2733080" cy="1822053"/>
          </a:xfrm>
          <a:prstGeom prst="rect">
            <a:avLst/>
          </a:prstGeom>
        </p:spPr>
      </p:pic>
      <p:pic>
        <p:nvPicPr>
          <p:cNvPr id="143" name="Picture 142" descr="A car parked on the side of a building&#10;&#10;Description generated with very high confidence">
            <a:extLst>
              <a:ext uri="{FF2B5EF4-FFF2-40B4-BE49-F238E27FC236}">
                <a16:creationId xmlns:a16="http://schemas.microsoft.com/office/drawing/2014/main" id="{2328BC49-7470-4B77-8225-019AF391E436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5961458" y="27137805"/>
            <a:ext cx="2713667" cy="1809111"/>
          </a:xfrm>
          <a:prstGeom prst="rect">
            <a:avLst/>
          </a:prstGeom>
        </p:spPr>
      </p:pic>
      <p:pic>
        <p:nvPicPr>
          <p:cNvPr id="34" name="Picture 33" descr="A motorcycle parked on the side of a building&#10;&#10;Description generated with high confidence">
            <a:extLst>
              <a:ext uri="{FF2B5EF4-FFF2-40B4-BE49-F238E27FC236}">
                <a16:creationId xmlns:a16="http://schemas.microsoft.com/office/drawing/2014/main" id="{7103BDDB-0E80-4D87-8EC0-0D96B88A2CCD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9302189" y="26961361"/>
            <a:ext cx="2663910" cy="1864737"/>
          </a:xfrm>
          <a:prstGeom prst="rect">
            <a:avLst/>
          </a:prstGeom>
        </p:spPr>
      </p:pic>
      <p:pic>
        <p:nvPicPr>
          <p:cNvPr id="148" name="Picture 147" descr="A bicycle parked in front of a building&#10;&#10;Description generated with very high confidence">
            <a:extLst>
              <a:ext uri="{FF2B5EF4-FFF2-40B4-BE49-F238E27FC236}">
                <a16:creationId xmlns:a16="http://schemas.microsoft.com/office/drawing/2014/main" id="{CC741FA5-CEFB-4085-BD19-6EA9CA5245F5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9119353" y="27105296"/>
            <a:ext cx="2648404" cy="185388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F04C24B-FAD0-486B-B03A-8C8EC12F7919}"/>
              </a:ext>
            </a:extLst>
          </p:cNvPr>
          <p:cNvSpPr txBox="1"/>
          <p:nvPr/>
        </p:nvSpPr>
        <p:spPr>
          <a:xfrm>
            <a:off x="882958" y="10794119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>
                <a:sym typeface="Wingdings" panose="05000000000000000000" pitchFamily="2" charset="2"/>
              </a:rPr>
              <a:t></a:t>
            </a:r>
            <a:endParaRPr lang="nl-NL" sz="2800" dirty="0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105F0218-F82F-45EC-8C25-33622083BD72}"/>
              </a:ext>
            </a:extLst>
          </p:cNvPr>
          <p:cNvSpPr txBox="1"/>
          <p:nvPr/>
        </p:nvSpPr>
        <p:spPr>
          <a:xfrm>
            <a:off x="972859" y="12285827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>
                <a:sym typeface="Wingdings" panose="05000000000000000000" pitchFamily="2" charset="2"/>
              </a:rPr>
              <a:t></a:t>
            </a:r>
            <a:endParaRPr lang="nl-NL" sz="28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27F2137-B578-4BE1-9CF7-5EB9B87309AA}"/>
              </a:ext>
            </a:extLst>
          </p:cNvPr>
          <p:cNvSpPr txBox="1"/>
          <p:nvPr/>
        </p:nvSpPr>
        <p:spPr>
          <a:xfrm>
            <a:off x="3753750" y="10754356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>
                <a:sym typeface="Wingdings" panose="05000000000000000000" pitchFamily="2" charset="2"/>
              </a:rPr>
              <a:t></a:t>
            </a:r>
            <a:endParaRPr lang="nl-NL" sz="28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26008D77-7138-456B-9818-A98892E23D0B}"/>
              </a:ext>
            </a:extLst>
          </p:cNvPr>
          <p:cNvSpPr txBox="1"/>
          <p:nvPr/>
        </p:nvSpPr>
        <p:spPr>
          <a:xfrm>
            <a:off x="3735934" y="12262097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>
                <a:sym typeface="Wingdings" panose="05000000000000000000" pitchFamily="2" charset="2"/>
              </a:rPr>
              <a:t></a:t>
            </a:r>
            <a:endParaRPr lang="nl-NL" sz="2800" dirty="0"/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51DD458B-B8B3-4A00-A4E6-75C487848886}"/>
              </a:ext>
            </a:extLst>
          </p:cNvPr>
          <p:cNvSpPr txBox="1"/>
          <p:nvPr/>
        </p:nvSpPr>
        <p:spPr>
          <a:xfrm>
            <a:off x="6517426" y="10797994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>
                <a:sym typeface="Wingdings" panose="05000000000000000000" pitchFamily="2" charset="2"/>
              </a:rPr>
              <a:t></a:t>
            </a:r>
            <a:endParaRPr lang="nl-NL" sz="2800" dirty="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8765E405-B765-4606-BBC6-9C9F964207AA}"/>
              </a:ext>
            </a:extLst>
          </p:cNvPr>
          <p:cNvSpPr txBox="1"/>
          <p:nvPr/>
        </p:nvSpPr>
        <p:spPr>
          <a:xfrm>
            <a:off x="6684826" y="12594196"/>
            <a:ext cx="1168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>
                <a:sym typeface="Wingdings" panose="05000000000000000000" pitchFamily="2" charset="2"/>
              </a:rPr>
              <a:t> + </a:t>
            </a:r>
            <a:endParaRPr lang="nl-NL" sz="2800" dirty="0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3C2FE927-496D-423B-AF39-402CA0D26D63}"/>
              </a:ext>
            </a:extLst>
          </p:cNvPr>
          <p:cNvSpPr txBox="1"/>
          <p:nvPr/>
        </p:nvSpPr>
        <p:spPr>
          <a:xfrm>
            <a:off x="9479976" y="10786017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>
                <a:sym typeface="Wingdings" panose="05000000000000000000" pitchFamily="2" charset="2"/>
              </a:rPr>
              <a:t></a:t>
            </a:r>
            <a:endParaRPr lang="nl-NL" sz="2800" dirty="0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287C9D8C-FDF2-4A18-8688-CA8DA5E8B880}"/>
              </a:ext>
            </a:extLst>
          </p:cNvPr>
          <p:cNvSpPr txBox="1"/>
          <p:nvPr/>
        </p:nvSpPr>
        <p:spPr>
          <a:xfrm>
            <a:off x="16078623" y="11266860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>
                <a:solidFill>
                  <a:srgbClr val="00B0F0"/>
                </a:solidFill>
                <a:sym typeface="Wingdings" panose="05000000000000000000" pitchFamily="2" charset="2"/>
              </a:rPr>
              <a:t></a:t>
            </a:r>
            <a:endParaRPr lang="nl-NL" sz="2800" dirty="0">
              <a:solidFill>
                <a:srgbClr val="00B0F0"/>
              </a:solidFill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78F9D3D8-D075-498B-81CE-F0354CA79D26}"/>
              </a:ext>
            </a:extLst>
          </p:cNvPr>
          <p:cNvSpPr txBox="1"/>
          <p:nvPr/>
        </p:nvSpPr>
        <p:spPr>
          <a:xfrm>
            <a:off x="19688439" y="11344738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>
                <a:solidFill>
                  <a:srgbClr val="00B0F0"/>
                </a:solidFill>
                <a:sym typeface="Wingdings" panose="05000000000000000000" pitchFamily="2" charset="2"/>
              </a:rPr>
              <a:t></a:t>
            </a:r>
            <a:endParaRPr lang="nl-NL" sz="2800" dirty="0">
              <a:solidFill>
                <a:srgbClr val="00B0F0"/>
              </a:solidFill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8BF2FC6B-80E2-437F-9FB5-72E03006F470}"/>
              </a:ext>
            </a:extLst>
          </p:cNvPr>
          <p:cNvSpPr txBox="1"/>
          <p:nvPr/>
        </p:nvSpPr>
        <p:spPr>
          <a:xfrm>
            <a:off x="23042960" y="11322377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>
                <a:solidFill>
                  <a:srgbClr val="00B0F0"/>
                </a:solidFill>
                <a:sym typeface="Wingdings" panose="05000000000000000000" pitchFamily="2" charset="2"/>
              </a:rPr>
              <a:t></a:t>
            </a:r>
            <a:endParaRPr lang="nl-NL" sz="2800" dirty="0">
              <a:solidFill>
                <a:srgbClr val="00B0F0"/>
              </a:solidFill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CE95925B-53B2-44C6-9DE2-4C828EE88E97}"/>
              </a:ext>
            </a:extLst>
          </p:cNvPr>
          <p:cNvSpPr txBox="1"/>
          <p:nvPr/>
        </p:nvSpPr>
        <p:spPr>
          <a:xfrm>
            <a:off x="25506514" y="11325137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>
                <a:solidFill>
                  <a:srgbClr val="00B0F0"/>
                </a:solidFill>
                <a:sym typeface="Wingdings" panose="05000000000000000000" pitchFamily="2" charset="2"/>
              </a:rPr>
              <a:t></a:t>
            </a:r>
            <a:endParaRPr lang="nl-NL" sz="2800" dirty="0">
              <a:solidFill>
                <a:srgbClr val="00B0F0"/>
              </a:solidFill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A1D76573-A02D-4197-B1A7-6CD7B48ACC8C}"/>
              </a:ext>
            </a:extLst>
          </p:cNvPr>
          <p:cNvSpPr txBox="1"/>
          <p:nvPr/>
        </p:nvSpPr>
        <p:spPr>
          <a:xfrm>
            <a:off x="28260092" y="11301909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>
                <a:solidFill>
                  <a:srgbClr val="00B0F0"/>
                </a:solidFill>
                <a:sym typeface="Wingdings" panose="05000000000000000000" pitchFamily="2" charset="2"/>
              </a:rPr>
              <a:t></a:t>
            </a:r>
            <a:endParaRPr lang="nl-NL" sz="2800" dirty="0">
              <a:solidFill>
                <a:srgbClr val="00B0F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3CBA2218-2D5D-4AE1-9908-AD958946DDA8}"/>
              </a:ext>
            </a:extLst>
          </p:cNvPr>
          <p:cNvSpPr txBox="1"/>
          <p:nvPr/>
        </p:nvSpPr>
        <p:spPr>
          <a:xfrm>
            <a:off x="18232753" y="12589025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>
                <a:solidFill>
                  <a:srgbClr val="00B0F0"/>
                </a:solidFill>
                <a:sym typeface="Wingdings" panose="05000000000000000000" pitchFamily="2" charset="2"/>
              </a:rPr>
              <a:t></a:t>
            </a:r>
            <a:endParaRPr lang="nl-NL" sz="2800" dirty="0">
              <a:solidFill>
                <a:srgbClr val="00B0F0"/>
              </a:solidFill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3A6B8D7B-3141-4330-BAF8-3DF7FEE04DAF}"/>
              </a:ext>
            </a:extLst>
          </p:cNvPr>
          <p:cNvSpPr txBox="1"/>
          <p:nvPr/>
        </p:nvSpPr>
        <p:spPr>
          <a:xfrm>
            <a:off x="20850434" y="12354706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>
                <a:solidFill>
                  <a:srgbClr val="00B0F0"/>
                </a:solidFill>
                <a:sym typeface="Wingdings" panose="05000000000000000000" pitchFamily="2" charset="2"/>
              </a:rPr>
              <a:t></a:t>
            </a:r>
            <a:endParaRPr lang="nl-NL" sz="2800" dirty="0">
              <a:solidFill>
                <a:srgbClr val="00B0F0"/>
              </a:solidFill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61D18CF6-A0BB-4940-A8EF-6F2B4848A841}"/>
              </a:ext>
            </a:extLst>
          </p:cNvPr>
          <p:cNvSpPr txBox="1"/>
          <p:nvPr/>
        </p:nvSpPr>
        <p:spPr>
          <a:xfrm>
            <a:off x="21074312" y="13220959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>
                <a:solidFill>
                  <a:srgbClr val="00B0F0"/>
                </a:solidFill>
                <a:sym typeface="Wingdings" panose="05000000000000000000" pitchFamily="2" charset="2"/>
              </a:rPr>
              <a:t></a:t>
            </a:r>
            <a:endParaRPr lang="nl-NL" sz="2800" dirty="0">
              <a:solidFill>
                <a:srgbClr val="00B0F0"/>
              </a:solidFill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82BFBD04-11B2-436F-9775-DA8DC1F721B8}"/>
              </a:ext>
            </a:extLst>
          </p:cNvPr>
          <p:cNvSpPr txBox="1"/>
          <p:nvPr/>
        </p:nvSpPr>
        <p:spPr>
          <a:xfrm>
            <a:off x="24775805" y="12384459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>
                <a:solidFill>
                  <a:srgbClr val="00B0F0"/>
                </a:solidFill>
                <a:sym typeface="Wingdings" panose="05000000000000000000" pitchFamily="2" charset="2"/>
              </a:rPr>
              <a:t></a:t>
            </a:r>
            <a:endParaRPr lang="nl-NL" sz="2800" dirty="0">
              <a:solidFill>
                <a:srgbClr val="00B0F0"/>
              </a:solidFill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3C85393B-F770-4D0B-8ED1-B81528602DD2}"/>
              </a:ext>
            </a:extLst>
          </p:cNvPr>
          <p:cNvSpPr txBox="1"/>
          <p:nvPr/>
        </p:nvSpPr>
        <p:spPr>
          <a:xfrm>
            <a:off x="28026191" y="12431044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>
                <a:solidFill>
                  <a:srgbClr val="00B0F0"/>
                </a:solidFill>
                <a:sym typeface="Wingdings" panose="05000000000000000000" pitchFamily="2" charset="2"/>
              </a:rPr>
              <a:t></a:t>
            </a:r>
            <a:endParaRPr lang="nl-NL" sz="2800" dirty="0">
              <a:solidFill>
                <a:srgbClr val="00B0F0"/>
              </a:solidFill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ABFF91D8-7DEF-465B-AADD-EA8D57A8958E}"/>
              </a:ext>
            </a:extLst>
          </p:cNvPr>
          <p:cNvSpPr txBox="1"/>
          <p:nvPr/>
        </p:nvSpPr>
        <p:spPr>
          <a:xfrm>
            <a:off x="25457882" y="13017628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>
                <a:solidFill>
                  <a:srgbClr val="00B0F0"/>
                </a:solidFill>
                <a:sym typeface="Wingdings" panose="05000000000000000000" pitchFamily="2" charset="2"/>
              </a:rPr>
              <a:t></a:t>
            </a:r>
            <a:endParaRPr lang="nl-NL" sz="2800" dirty="0">
              <a:solidFill>
                <a:srgbClr val="00B0F0"/>
              </a:solidFill>
            </a:endParaRPr>
          </a:p>
        </p:txBody>
      </p:sp>
      <p:pic>
        <p:nvPicPr>
          <p:cNvPr id="261" name="Picture 260">
            <a:extLst>
              <a:ext uri="{FF2B5EF4-FFF2-40B4-BE49-F238E27FC236}">
                <a16:creationId xmlns:a16="http://schemas.microsoft.com/office/drawing/2014/main" id="{781A4EEF-C04C-4B55-9105-F92F52CB348B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407833" y="3652"/>
            <a:ext cx="2597620" cy="2597620"/>
          </a:xfrm>
          <a:prstGeom prst="rect">
            <a:avLst/>
          </a:prstGeom>
        </p:spPr>
      </p:pic>
      <p:pic>
        <p:nvPicPr>
          <p:cNvPr id="62" name="Picture 61" descr="A picture containing object, thing, engine&#10;&#10;Description generated with very high confidence">
            <a:extLst>
              <a:ext uri="{FF2B5EF4-FFF2-40B4-BE49-F238E27FC236}">
                <a16:creationId xmlns:a16="http://schemas.microsoft.com/office/drawing/2014/main" id="{0AD4082A-163F-4AF9-A880-8D18E32F7C31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630" y="13148419"/>
            <a:ext cx="6343930" cy="253836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2D30D62-7017-4153-BE87-5287A87439C2}"/>
              </a:ext>
            </a:extLst>
          </p:cNvPr>
          <p:cNvSpPr txBox="1"/>
          <p:nvPr/>
        </p:nvSpPr>
        <p:spPr>
          <a:xfrm>
            <a:off x="12468929" y="10176268"/>
            <a:ext cx="79861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0" dirty="0">
                <a:latin typeface="Calibri Light" panose="020F0302020204030204" pitchFamily="34" charset="0"/>
                <a:ea typeface="Cambria Math" panose="02040503050406030204" pitchFamily="18" charset="0"/>
                <a:cs typeface="Calibri Light" panose="020F0302020204030204" pitchFamily="34" charset="0"/>
              </a:rPr>
              <a:t>{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2CB8A3DD-D561-41C1-A4EE-89A2D15AEAE4}"/>
              </a:ext>
            </a:extLst>
          </p:cNvPr>
          <p:cNvSpPr txBox="1"/>
          <p:nvPr/>
        </p:nvSpPr>
        <p:spPr>
          <a:xfrm>
            <a:off x="24132216" y="10648921"/>
            <a:ext cx="3804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>
                <a:sym typeface="Wingdings" panose="05000000000000000000" pitchFamily="2" charset="2"/>
              </a:rPr>
              <a:t> : </a:t>
            </a:r>
            <a:r>
              <a:rPr lang="nl-NL" sz="2800" dirty="0">
                <a:solidFill>
                  <a:srgbClr val="00B0F0"/>
                </a:solidFill>
                <a:sym typeface="Wingdings" panose="05000000000000000000" pitchFamily="2" charset="2"/>
              </a:rPr>
              <a:t></a:t>
            </a:r>
            <a:r>
              <a:rPr lang="nl-NL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→</a:t>
            </a:r>
            <a:r>
              <a:rPr lang="nl-NL" sz="2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</a:t>
            </a:r>
            <a:r>
              <a:rPr lang="nl-NL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→</a:t>
            </a:r>
            <a:r>
              <a:rPr lang="nl-NL" sz="2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</a:t>
            </a:r>
            <a:r>
              <a:rPr lang="nl-NL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→</a:t>
            </a:r>
            <a:r>
              <a:rPr lang="nl-NL" sz="2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</a:t>
            </a:r>
            <a:r>
              <a:rPr lang="nl-NL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→</a:t>
            </a:r>
            <a:r>
              <a:rPr lang="nl-NL" sz="2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</a:t>
            </a:r>
            <a:endParaRPr lang="nl-NL" sz="2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38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58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4F217B6DCBAE46AC4A63ED982DCB03" ma:contentTypeVersion="3" ma:contentTypeDescription="Create a new document." ma:contentTypeScope="" ma:versionID="228350d12fd4d22e6aec06dfd182636b">
  <xsd:schema xmlns:xsd="http://www.w3.org/2001/XMLSchema" xmlns:xs="http://www.w3.org/2001/XMLSchema" xmlns:p="http://schemas.microsoft.com/office/2006/metadata/properties" xmlns:ns2="d524e8e6-9967-4aee-9f44-a119181d2657" xmlns:ns3="d0ce14b4-296e-49b5-89d1-87b1b19d123a" targetNamespace="http://schemas.microsoft.com/office/2006/metadata/properties" ma:root="true" ma:fieldsID="a46f905b45fcc5dab0110639b04fbd4c" ns2:_="" ns3:_="">
    <xsd:import namespace="d524e8e6-9967-4aee-9f44-a119181d2657"/>
    <xsd:import namespace="d0ce14b4-296e-49b5-89d1-87b1b19d123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24e8e6-9967-4aee-9f44-a119181d265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ce14b4-296e-49b5-89d1-87b1b19d123a" elementFormDefault="qualified">
    <xsd:import namespace="http://schemas.microsoft.com/office/2006/documentManagement/types"/>
    <xsd:import namespace="http://schemas.microsoft.com/office/infopath/2007/PartnerControls"/>
    <xsd:element name="SharingHintHash" ma:index="9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18B7CE2-EB81-4C6F-88C5-9F374D0FAD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524e8e6-9967-4aee-9f44-a119181d2657"/>
    <ds:schemaRef ds:uri="d0ce14b4-296e-49b5-89d1-87b1b19d12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B1D127D-9706-4A02-8D2F-3D78D16663DD}">
  <ds:schemaRefs>
    <ds:schemaRef ds:uri="http://purl.org/dc/elements/1.1/"/>
    <ds:schemaRef ds:uri="http://schemas.microsoft.com/office/2006/metadata/properties"/>
    <ds:schemaRef ds:uri="d524e8e6-9967-4aee-9f44-a119181d2657"/>
    <ds:schemaRef ds:uri="http://schemas.microsoft.com/office/2006/documentManagement/types"/>
    <ds:schemaRef ds:uri="http://schemas.openxmlformats.org/package/2006/metadata/core-properties"/>
    <ds:schemaRef ds:uri="d0ce14b4-296e-49b5-89d1-87b1b19d123a"/>
    <ds:schemaRef ds:uri="http://purl.org/dc/dcmitype/"/>
    <ds:schemaRef ds:uri="http://schemas.microsoft.com/office/infopath/2007/PartnerControl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10D19F9E-8FBA-491D-BA7A-F52A867547E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2026</TotalTime>
  <Words>611</Words>
  <Application>Microsoft Office PowerPoint</Application>
  <PresentationFormat>Custom</PresentationFormat>
  <Paragraphs>241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Lode Kulik</dc:creator>
  <cp:lastModifiedBy>Elena Ranguelova</cp:lastModifiedBy>
  <cp:revision>214</cp:revision>
  <dcterms:created xsi:type="dcterms:W3CDTF">2015-03-30T13:36:29Z</dcterms:created>
  <dcterms:modified xsi:type="dcterms:W3CDTF">2017-08-16T12:16:43Z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0x010100B34F217B6DCBAE46AC4A63ED982DCB03</vt:lpwstr>
  </property>
</Properties>
</file>